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58" r:id="rId3"/>
    <p:sldId id="259" r:id="rId4"/>
    <p:sldId id="260" r:id="rId5"/>
    <p:sldId id="261" r:id="rId6"/>
    <p:sldId id="262" r:id="rId7"/>
    <p:sldId id="265" r:id="rId8"/>
    <p:sldId id="264" r:id="rId9"/>
    <p:sldId id="267" r:id="rId10"/>
    <p:sldId id="263" r:id="rId11"/>
    <p:sldId id="270" r:id="rId12"/>
    <p:sldId id="272" r:id="rId13"/>
    <p:sldId id="268" r:id="rId14"/>
    <p:sldId id="269" r:id="rId15"/>
    <p:sldId id="271" r:id="rId16"/>
    <p:sldId id="266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90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C4A9A-17FD-4CA8-8318-2900CB5E464F}" type="datetimeFigureOut">
              <a:rPr lang="ko-KR" altLang="en-US" smtClean="0"/>
              <a:t>2017-09-24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F7559-7673-478B-9D18-60D53DAAE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090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400" dirty="0" smtClean="0">
                <a:latin typeface="나눔바른펜" pitchFamily="50" charset="-127"/>
                <a:ea typeface="나눔바른펜" pitchFamily="50" charset="-127"/>
              </a:rPr>
              <a:t>1. 1. </a:t>
            </a:r>
            <a:r>
              <a:rPr lang="ko-KR" altLang="ko-KR" sz="1400" dirty="0" err="1" smtClean="0">
                <a:latin typeface="나눔바른펜" pitchFamily="50" charset="-127"/>
                <a:ea typeface="나눔바른펜" pitchFamily="50" charset="-127"/>
              </a:rPr>
              <a:t>웹툰을</a:t>
            </a:r>
            <a:r>
              <a:rPr lang="ko-KR" altLang="ko-KR" sz="1400" dirty="0" smtClean="0">
                <a:latin typeface="나눔바른펜" pitchFamily="50" charset="-127"/>
                <a:ea typeface="나눔바른펜" pitchFamily="50" charset="-127"/>
              </a:rPr>
              <a:t> 보고 싶은데 너무 많아서 고르기 어려운 </a:t>
            </a:r>
            <a:r>
              <a:rPr lang="ko-KR" altLang="ko-KR" sz="1400" dirty="0" err="1" smtClean="0">
                <a:latin typeface="나눔바른펜" pitchFamily="50" charset="-127"/>
                <a:ea typeface="나눔바른펜" pitchFamily="50" charset="-127"/>
              </a:rPr>
              <a:t>라이트</a:t>
            </a:r>
            <a:r>
              <a:rPr lang="ko-KR" altLang="ko-KR" sz="1400" dirty="0" smtClean="0">
                <a:latin typeface="나눔바른펜" pitchFamily="50" charset="-127"/>
                <a:ea typeface="나눔바른펜" pitchFamily="50" charset="-127"/>
              </a:rPr>
              <a:t> 유저와 이미 너무 많이 봐서 볼 것이 없다고 생각하는 </a:t>
            </a:r>
            <a:r>
              <a:rPr lang="ko-KR" altLang="ko-KR" sz="1400" dirty="0" err="1" smtClean="0">
                <a:latin typeface="나눔바른펜" pitchFamily="50" charset="-127"/>
                <a:ea typeface="나눔바른펜" pitchFamily="50" charset="-127"/>
              </a:rPr>
              <a:t>헤비</a:t>
            </a:r>
            <a:r>
              <a:rPr lang="ko-KR" altLang="ko-KR" sz="1400" dirty="0" smtClean="0">
                <a:latin typeface="나눔바른펜" pitchFamily="50" charset="-127"/>
                <a:ea typeface="나눔바른펜" pitchFamily="50" charset="-127"/>
              </a:rPr>
              <a:t> 유저에게 새로운 </a:t>
            </a:r>
            <a:r>
              <a:rPr lang="ko-KR" altLang="ko-KR" sz="1400" dirty="0" err="1" smtClean="0">
                <a:latin typeface="나눔바른펜" pitchFamily="50" charset="-127"/>
                <a:ea typeface="나눔바른펜" pitchFamily="50" charset="-127"/>
              </a:rPr>
              <a:t>웹툰을</a:t>
            </a:r>
            <a:r>
              <a:rPr lang="ko-KR" altLang="ko-KR" sz="1400" dirty="0" smtClean="0">
                <a:latin typeface="나눔바른펜" pitchFamily="50" charset="-127"/>
                <a:ea typeface="나눔바른펜" pitchFamily="50" charset="-127"/>
              </a:rPr>
              <a:t> 쉽고 간단하게 </a:t>
            </a:r>
            <a:r>
              <a:rPr lang="ko-KR" altLang="ko-KR" sz="1400" dirty="0" err="1" smtClean="0">
                <a:latin typeface="나눔바른펜" pitchFamily="50" charset="-127"/>
                <a:ea typeface="나눔바른펜" pitchFamily="50" charset="-127"/>
              </a:rPr>
              <a:t>큐레이션</a:t>
            </a:r>
            <a:r>
              <a:rPr lang="ko-KR" altLang="ko-KR" sz="1400" dirty="0" smtClean="0">
                <a:latin typeface="나눔바른펜" pitchFamily="50" charset="-127"/>
                <a:ea typeface="나눔바른펜" pitchFamily="50" charset="-127"/>
              </a:rPr>
              <a:t> 제공</a:t>
            </a:r>
          </a:p>
          <a:p>
            <a:r>
              <a:rPr lang="en-US" altLang="ko-KR" sz="1400" dirty="0" smtClean="0">
                <a:latin typeface="나눔바른펜" pitchFamily="50" charset="-127"/>
                <a:ea typeface="나눔바른펜" pitchFamily="50" charset="-127"/>
              </a:rPr>
              <a:t>1. 2. </a:t>
            </a:r>
            <a:r>
              <a:rPr lang="ko-KR" altLang="ko-KR" sz="1400" dirty="0" smtClean="0">
                <a:latin typeface="나눔바른펜" pitchFamily="50" charset="-127"/>
                <a:ea typeface="나눔바른펜" pitchFamily="50" charset="-127"/>
              </a:rPr>
              <a:t>정보의 과다</a:t>
            </a:r>
            <a:r>
              <a:rPr lang="en-US" altLang="ko-KR" sz="1400" dirty="0" smtClean="0"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ko-KR" sz="1400" dirty="0" smtClean="0">
                <a:latin typeface="나눔바른펜" pitchFamily="50" charset="-127"/>
                <a:ea typeface="나눔바른펜" pitchFamily="50" charset="-127"/>
              </a:rPr>
              <a:t>분산</a:t>
            </a:r>
            <a:r>
              <a:rPr lang="en-US" altLang="ko-KR" sz="1400" dirty="0" smtClean="0">
                <a:latin typeface="나눔바른펜" pitchFamily="50" charset="-127"/>
                <a:ea typeface="나눔바른펜" pitchFamily="50" charset="-127"/>
              </a:rPr>
              <a:t>. </a:t>
            </a:r>
            <a:r>
              <a:rPr lang="ko-KR" altLang="ko-KR" sz="1400" dirty="0" smtClean="0">
                <a:latin typeface="나눔바른펜" pitchFamily="50" charset="-127"/>
                <a:ea typeface="나눔바른펜" pitchFamily="50" charset="-127"/>
              </a:rPr>
              <a:t>다수의 플랫폼의 등장으로 독자들이 </a:t>
            </a:r>
            <a:r>
              <a:rPr lang="ko-KR" altLang="ko-KR" sz="1400" dirty="0" err="1" smtClean="0">
                <a:latin typeface="나눔바른펜" pitchFamily="50" charset="-127"/>
                <a:ea typeface="나눔바른펜" pitchFamily="50" charset="-127"/>
              </a:rPr>
              <a:t>웹툰을</a:t>
            </a:r>
            <a:r>
              <a:rPr lang="ko-KR" altLang="ko-KR" sz="1400" dirty="0" smtClean="0">
                <a:latin typeface="나눔바른펜" pitchFamily="50" charset="-127"/>
                <a:ea typeface="나눔바른펜" pitchFamily="50" charset="-127"/>
              </a:rPr>
              <a:t> 찾아보기 어려움</a:t>
            </a:r>
            <a:r>
              <a:rPr lang="en-US" altLang="ko-KR" sz="1400" dirty="0" smtClean="0">
                <a:latin typeface="나눔바른펜" pitchFamily="50" charset="-127"/>
                <a:ea typeface="나눔바른펜" pitchFamily="50" charset="-127"/>
              </a:rPr>
              <a:t>.</a:t>
            </a:r>
            <a:endParaRPr lang="ko-KR" altLang="ko-KR" sz="1400" dirty="0" smtClean="0">
              <a:latin typeface="나눔바른펜" pitchFamily="50" charset="-127"/>
              <a:ea typeface="나눔바른펜" pitchFamily="50" charset="-127"/>
            </a:endParaRPr>
          </a:p>
          <a:p>
            <a:r>
              <a:rPr lang="en-US" altLang="ko-KR" sz="1400" dirty="0" smtClean="0">
                <a:latin typeface="나눔바른펜" pitchFamily="50" charset="-127"/>
                <a:ea typeface="나눔바른펜" pitchFamily="50" charset="-127"/>
              </a:rPr>
              <a:t>1. 3. </a:t>
            </a:r>
            <a:r>
              <a:rPr lang="ko-KR" altLang="ko-KR" sz="1400" dirty="0" smtClean="0">
                <a:latin typeface="나눔바른펜" pitchFamily="50" charset="-127"/>
                <a:ea typeface="나눔바른펜" pitchFamily="50" charset="-127"/>
              </a:rPr>
              <a:t>만화 시장에서 </a:t>
            </a:r>
            <a:r>
              <a:rPr lang="ko-KR" altLang="ko-KR" sz="1400" dirty="0" err="1" smtClean="0">
                <a:latin typeface="나눔바른펜" pitchFamily="50" charset="-127"/>
                <a:ea typeface="나눔바른펜" pitchFamily="50" charset="-127"/>
              </a:rPr>
              <a:t>웹툰의</a:t>
            </a:r>
            <a:r>
              <a:rPr lang="ko-KR" altLang="ko-KR" sz="1400" dirty="0" smtClean="0">
                <a:latin typeface="나눔바른펜" pitchFamily="50" charset="-127"/>
                <a:ea typeface="나눔바른펜" pitchFamily="50" charset="-127"/>
              </a:rPr>
              <a:t> 성장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805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기존의 플랫폼의 현황</a:t>
            </a:r>
          </a:p>
          <a:p>
            <a:r>
              <a:rPr lang="en-US" altLang="ko-KR" dirty="0" smtClean="0"/>
              <a:t>2. 1. </a:t>
            </a:r>
            <a:r>
              <a:rPr lang="ko-KR" altLang="en-US" dirty="0" smtClean="0"/>
              <a:t>기존의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및 웹 서비스 예시</a:t>
            </a:r>
          </a:p>
          <a:p>
            <a:r>
              <a:rPr lang="en-US" altLang="ko-KR" dirty="0" smtClean="0"/>
              <a:t>2. 1. 1. </a:t>
            </a:r>
            <a:r>
              <a:rPr lang="ko-KR" altLang="en-US" dirty="0" err="1" smtClean="0"/>
              <a:t>네이버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다음 </a:t>
            </a:r>
            <a:r>
              <a:rPr lang="ko-KR" altLang="en-US" dirty="0" err="1" smtClean="0"/>
              <a:t>웹툰</a:t>
            </a:r>
            <a:endParaRPr lang="ko-KR" altLang="en-US" dirty="0" smtClean="0"/>
          </a:p>
          <a:p>
            <a:r>
              <a:rPr lang="en-US" altLang="ko-KR" dirty="0" smtClean="0"/>
              <a:t>: </a:t>
            </a:r>
            <a:r>
              <a:rPr lang="ko-KR" altLang="en-US" dirty="0" smtClean="0"/>
              <a:t>연령별 성별 인기 </a:t>
            </a:r>
            <a:r>
              <a:rPr lang="ko-KR" altLang="en-US" dirty="0" err="1" smtClean="0"/>
              <a:t>웹툰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달의 신규 </a:t>
            </a:r>
            <a:r>
              <a:rPr lang="ko-KR" altLang="en-US" dirty="0" err="1" smtClean="0"/>
              <a:t>웹툰</a:t>
            </a:r>
            <a:r>
              <a:rPr lang="ko-KR" altLang="en-US" dirty="0" smtClean="0"/>
              <a:t> 정보 제공 </a:t>
            </a:r>
          </a:p>
          <a:p>
            <a:r>
              <a:rPr lang="en-US" altLang="ko-KR" dirty="0" smtClean="0"/>
              <a:t>2. 1. 2. </a:t>
            </a:r>
            <a:r>
              <a:rPr lang="ko-KR" altLang="en-US" dirty="0" smtClean="0"/>
              <a:t>모두의 </a:t>
            </a:r>
            <a:r>
              <a:rPr lang="ko-KR" altLang="en-US" dirty="0" err="1" smtClean="0"/>
              <a:t>웹툰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웹툰</a:t>
            </a:r>
            <a:r>
              <a:rPr lang="ko-KR" altLang="en-US" dirty="0" smtClean="0"/>
              <a:t> 타임 </a:t>
            </a:r>
          </a:p>
          <a:p>
            <a:r>
              <a:rPr lang="en-US" altLang="ko-KR" dirty="0" smtClean="0"/>
              <a:t>: </a:t>
            </a:r>
            <a:r>
              <a:rPr lang="ko-KR" altLang="en-US" dirty="0" err="1" smtClean="0"/>
              <a:t>웹툰</a:t>
            </a:r>
            <a:r>
              <a:rPr lang="ko-KR" altLang="en-US" dirty="0" smtClean="0"/>
              <a:t> 사이트를 모아서 보여주는 </a:t>
            </a:r>
            <a:r>
              <a:rPr lang="ko-KR" altLang="en-US" dirty="0" err="1" smtClean="0"/>
              <a:t>즐겨찾기</a:t>
            </a:r>
            <a:r>
              <a:rPr lang="ko-KR" altLang="en-US" dirty="0" smtClean="0"/>
              <a:t> 기능</a:t>
            </a:r>
          </a:p>
          <a:p>
            <a:r>
              <a:rPr lang="en-US" altLang="ko-KR" dirty="0" smtClean="0"/>
              <a:t>2. 1. 3.</a:t>
            </a:r>
            <a:r>
              <a:rPr lang="ko-KR" altLang="en-US" dirty="0" err="1" smtClean="0"/>
              <a:t>웹툰</a:t>
            </a:r>
            <a:r>
              <a:rPr lang="ko-KR" altLang="en-US" dirty="0" smtClean="0"/>
              <a:t> 배달부</a:t>
            </a:r>
          </a:p>
          <a:p>
            <a:r>
              <a:rPr lang="en-US" altLang="ko-KR" dirty="0" smtClean="0"/>
              <a:t>: </a:t>
            </a:r>
            <a:r>
              <a:rPr lang="ko-KR" altLang="en-US" dirty="0" smtClean="0"/>
              <a:t>랭킹 시스템을 가지고 있지만 기준이 단순하다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2. 1. 4.</a:t>
            </a:r>
            <a:r>
              <a:rPr lang="ko-KR" altLang="en-US" dirty="0" err="1" smtClean="0"/>
              <a:t>왓챠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웹툰</a:t>
            </a:r>
            <a:endParaRPr lang="ko-KR" altLang="en-US" dirty="0" smtClean="0"/>
          </a:p>
          <a:p>
            <a:r>
              <a:rPr lang="en-US" altLang="ko-KR" dirty="0" smtClean="0"/>
              <a:t>: </a:t>
            </a:r>
            <a:r>
              <a:rPr lang="ko-KR" altLang="en-US" dirty="0" smtClean="0"/>
              <a:t>사용자 취향에 맞는 </a:t>
            </a:r>
            <a:r>
              <a:rPr lang="ko-KR" altLang="en-US" dirty="0" err="1" smtClean="0"/>
              <a:t>웹툰</a:t>
            </a:r>
            <a:r>
              <a:rPr lang="ko-KR" altLang="en-US" dirty="0" smtClean="0"/>
              <a:t> 추천</a:t>
            </a:r>
            <a:r>
              <a:rPr lang="en-US" altLang="ko-KR" dirty="0" smtClean="0"/>
              <a:t>. 2015</a:t>
            </a:r>
            <a:r>
              <a:rPr lang="ko-KR" altLang="en-US" dirty="0" smtClean="0"/>
              <a:t>년 이후 운영되지 않고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큐레이션</a:t>
            </a:r>
            <a:r>
              <a:rPr lang="ko-KR" altLang="en-US" dirty="0" smtClean="0"/>
              <a:t> 정확도가 떨어짐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164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390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4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ko-KR" altLang="ko-KR" sz="14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우리만의 차별화</a:t>
            </a:r>
            <a:r>
              <a:rPr lang="en-US" altLang="ko-KR" sz="14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ko-KR" altLang="en-US" sz="14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기대효과</a:t>
            </a:r>
            <a:r>
              <a:rPr lang="en-US" altLang="ko-KR" sz="14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ko-KR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사이트 이용수</a:t>
            </a:r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각종 조회수</a:t>
            </a:r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베스트 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댓글을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텍스트 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마이닝과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워드 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클라우드를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활용한 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큐레이션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latinLnBrk="1"/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웹툰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플랫폼을 지운 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웹툰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자체의 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네임밸류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가치 상승</a:t>
            </a:r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플랫폼 탈출</a:t>
            </a:r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!)</a:t>
            </a:r>
            <a:endParaRPr lang="ko-KR" altLang="ko-KR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신규 또는 비인기 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웹툰의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재발견</a:t>
            </a:r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댓글이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없고 조회수가 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적을시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다른 방법을 강구 중</a:t>
            </a:r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ko-KR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 화면 예시 </a:t>
            </a:r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차후 추가 예정</a:t>
            </a:r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ko-KR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키워드</a:t>
            </a:r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 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작성자</a:t>
            </a:r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 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작성자의 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트윗</a:t>
            </a:r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게시글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등을 분석하여 감상한 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웹툰과의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유사도를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분석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178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4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ko-KR" altLang="ko-KR" sz="14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우리만의 차별화</a:t>
            </a:r>
            <a:r>
              <a:rPr lang="en-US" altLang="ko-KR" sz="14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ko-KR" altLang="en-US" sz="14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기대효과</a:t>
            </a:r>
            <a:r>
              <a:rPr lang="en-US" altLang="ko-KR" sz="14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ko-KR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사이트 이용수</a:t>
            </a:r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각종 조회수</a:t>
            </a:r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베스트 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댓글을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텍스트 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마이닝과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워드 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클라우드를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활용한 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큐레이션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latinLnBrk="1"/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웹툰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플랫폼을 지운 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웹툰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자체의 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네임밸류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가치 상승</a:t>
            </a:r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플랫폼 탈출</a:t>
            </a:r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!)</a:t>
            </a:r>
            <a:endParaRPr lang="ko-KR" altLang="ko-KR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신규 또는 비인기 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웹툰의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재발견</a:t>
            </a:r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댓글이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없고 조회수가 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적을시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다른 방법을 강구 중</a:t>
            </a:r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ko-KR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 화면 예시 </a:t>
            </a:r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차후 추가 예정</a:t>
            </a:r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ko-KR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키워드</a:t>
            </a:r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 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작성자</a:t>
            </a:r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 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작성자의 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트윗</a:t>
            </a:r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게시글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등을 분석하여 감상한 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웹툰과의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유사도를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분석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038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4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ko-KR" altLang="ko-KR" sz="14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우리만의 차별화</a:t>
            </a:r>
            <a:r>
              <a:rPr lang="en-US" altLang="ko-KR" sz="14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ko-KR" altLang="en-US" sz="14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기대효과</a:t>
            </a:r>
            <a:r>
              <a:rPr lang="en-US" altLang="ko-KR" sz="14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ko-KR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사이트 이용수</a:t>
            </a:r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각종 조회수</a:t>
            </a:r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베스트 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댓글을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텍스트 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마이닝과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워드 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클라우드를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활용한 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큐레이션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latinLnBrk="1"/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웹툰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플랫폼을 지운 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웹툰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자체의 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네임밸류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가치 상승</a:t>
            </a:r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플랫폼 탈출</a:t>
            </a:r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!)</a:t>
            </a:r>
            <a:endParaRPr lang="ko-KR" altLang="ko-KR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신규 또는 비인기 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웹툰의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재발견</a:t>
            </a:r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댓글이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없고 조회수가 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적을시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다른 방법을 강구 중</a:t>
            </a:r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ko-KR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 화면 예시 </a:t>
            </a:r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차후 추가 예정</a:t>
            </a:r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ko-KR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키워드</a:t>
            </a:r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 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작성자</a:t>
            </a:r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 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작성자의 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트윗</a:t>
            </a:r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게시글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등을 분석하여 감상한 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웹툰과의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유사도를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분석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212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4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ko-KR" altLang="ko-KR" sz="14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우리만의 차별화</a:t>
            </a:r>
            <a:r>
              <a:rPr lang="en-US" altLang="ko-KR" sz="14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ko-KR" altLang="en-US" sz="14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기대효과</a:t>
            </a:r>
            <a:r>
              <a:rPr lang="en-US" altLang="ko-KR" sz="14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ko-KR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사이트 이용수</a:t>
            </a:r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각종 조회수</a:t>
            </a:r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베스트 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댓글을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텍스트 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마이닝과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워드 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클라우드를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활용한 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큐레이션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latinLnBrk="1"/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웹툰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플랫폼을 지운 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웹툰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자체의 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네임밸류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가치 상승</a:t>
            </a:r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플랫폼 탈출</a:t>
            </a:r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!)</a:t>
            </a:r>
            <a:endParaRPr lang="ko-KR" altLang="ko-KR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신규 또는 비인기 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웹툰의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재발견</a:t>
            </a:r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댓글이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없고 조회수가 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적을시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다른 방법을 강구 중</a:t>
            </a:r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ko-KR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 화면 예시 </a:t>
            </a:r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차후 추가 예정</a:t>
            </a:r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ko-KR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키워드</a:t>
            </a:r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 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작성자</a:t>
            </a:r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 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작성자의 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트윗</a:t>
            </a:r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게시글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등을 분석하여 감상한 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웹툰과의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유사도를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분석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574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4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ko-KR" altLang="ko-KR" sz="14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우리만의 차별화</a:t>
            </a:r>
            <a:r>
              <a:rPr lang="en-US" altLang="ko-KR" sz="14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ko-KR" altLang="en-US" sz="14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기대효과</a:t>
            </a:r>
            <a:r>
              <a:rPr lang="en-US" altLang="ko-KR" sz="14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ko-KR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사이트 이용수</a:t>
            </a:r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각종 조회수</a:t>
            </a:r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베스트 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댓글을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텍스트 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마이닝과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워드 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클라우드를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활용한 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큐레이션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latinLnBrk="1"/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웹툰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플랫폼을 지운 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웹툰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자체의 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네임밸류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가치 상승</a:t>
            </a:r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플랫폼 탈출</a:t>
            </a:r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!)</a:t>
            </a:r>
            <a:endParaRPr lang="ko-KR" altLang="ko-KR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신규 또는 비인기 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웹툰의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재발견</a:t>
            </a:r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댓글이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없고 조회수가 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적을시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다른 방법을 강구 중</a:t>
            </a:r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ko-KR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 화면 예시 </a:t>
            </a:r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차후 추가 예정</a:t>
            </a:r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ko-KR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키워드</a:t>
            </a:r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 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작성자</a:t>
            </a:r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 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작성자의 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트윗</a:t>
            </a:r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게시글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등을 분석하여 감상한 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웹툰과의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유사도를</a:t>
            </a:r>
            <a:r>
              <a:rPr lang="ko-KR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분석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48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6453D-610A-4D3E-9327-394C34B8C9BE}" type="datetimeFigureOut">
              <a:rPr lang="ko-KR" altLang="en-US" smtClean="0"/>
              <a:t>2017-09-24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19672-286D-4B80-97D4-1892E8E75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005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6453D-610A-4D3E-9327-394C34B8C9BE}" type="datetimeFigureOut">
              <a:rPr lang="ko-KR" altLang="en-US" smtClean="0"/>
              <a:t>2017-09-24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19672-286D-4B80-97D4-1892E8E75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86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6453D-610A-4D3E-9327-394C34B8C9BE}" type="datetimeFigureOut">
              <a:rPr lang="ko-KR" altLang="en-US" smtClean="0"/>
              <a:t>2017-09-24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19672-286D-4B80-97D4-1892E8E75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2781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bg>
      <p:bgPr>
        <a:gradFill flip="none" rotWithShape="1">
          <a:gsLst>
            <a:gs pos="100000">
              <a:schemeClr val="bg1"/>
            </a:gs>
            <a:gs pos="38000">
              <a:schemeClr val="bg1">
                <a:lumMod val="95000"/>
              </a:schemeClr>
            </a:gs>
            <a:gs pos="0">
              <a:schemeClr val="bg1">
                <a:lumMod val="85000"/>
                <a:alpha val="64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7534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bg>
      <p:bgPr>
        <a:gradFill>
          <a:gsLst>
            <a:gs pos="100000">
              <a:schemeClr val="tx1">
                <a:lumMod val="85000"/>
                <a:lumOff val="15000"/>
              </a:schemeClr>
            </a:gs>
            <a:gs pos="91000">
              <a:schemeClr val="tx1">
                <a:lumMod val="85000"/>
                <a:lumOff val="15000"/>
              </a:schemeClr>
            </a:gs>
            <a:gs pos="0">
              <a:schemeClr val="tx1">
                <a:lumMod val="75000"/>
                <a:lumOff val="2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499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bg>
      <p:bgPr>
        <a:gradFill>
          <a:gsLst>
            <a:gs pos="100000">
              <a:schemeClr val="tx1">
                <a:lumMod val="85000"/>
                <a:lumOff val="15000"/>
              </a:schemeClr>
            </a:gs>
            <a:gs pos="91000">
              <a:schemeClr val="tx1">
                <a:lumMod val="85000"/>
                <a:lumOff val="15000"/>
              </a:schemeClr>
            </a:gs>
            <a:gs pos="0">
              <a:schemeClr val="tx1">
                <a:lumMod val="75000"/>
                <a:lumOff val="2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4753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6453D-610A-4D3E-9327-394C34B8C9BE}" type="datetimeFigureOut">
              <a:rPr lang="ko-KR" altLang="en-US" smtClean="0"/>
              <a:t>2017-09-24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19672-286D-4B80-97D4-1892E8E75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118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6453D-610A-4D3E-9327-394C34B8C9BE}" type="datetimeFigureOut">
              <a:rPr lang="ko-KR" altLang="en-US" smtClean="0"/>
              <a:t>2017-09-24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19672-286D-4B80-97D4-1892E8E75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242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6453D-610A-4D3E-9327-394C34B8C9BE}" type="datetimeFigureOut">
              <a:rPr lang="ko-KR" altLang="en-US" smtClean="0"/>
              <a:t>2017-09-24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19672-286D-4B80-97D4-1892E8E75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315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6453D-610A-4D3E-9327-394C34B8C9BE}" type="datetimeFigureOut">
              <a:rPr lang="ko-KR" altLang="en-US" smtClean="0"/>
              <a:t>2017-09-24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19672-286D-4B80-97D4-1892E8E75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770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6453D-610A-4D3E-9327-394C34B8C9BE}" type="datetimeFigureOut">
              <a:rPr lang="ko-KR" altLang="en-US" smtClean="0"/>
              <a:t>2017-09-24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19672-286D-4B80-97D4-1892E8E75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142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6453D-610A-4D3E-9327-394C34B8C9BE}" type="datetimeFigureOut">
              <a:rPr lang="ko-KR" altLang="en-US" smtClean="0"/>
              <a:t>2017-09-24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19672-286D-4B80-97D4-1892E8E75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225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6453D-610A-4D3E-9327-394C34B8C9BE}" type="datetimeFigureOut">
              <a:rPr lang="ko-KR" altLang="en-US" smtClean="0"/>
              <a:t>2017-09-24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19672-286D-4B80-97D4-1892E8E75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753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6453D-610A-4D3E-9327-394C34B8C9BE}" type="datetimeFigureOut">
              <a:rPr lang="ko-KR" altLang="en-US" smtClean="0"/>
              <a:t>2017-09-24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19672-286D-4B80-97D4-1892E8E75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47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36453D-610A-4D3E-9327-394C34B8C9BE}" type="datetimeFigureOut">
              <a:rPr lang="ko-KR" altLang="en-US" smtClean="0"/>
              <a:t>2017-09-24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319672-286D-4B80-97D4-1892E8E75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419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jpg"/><Relationship Id="rId4" Type="http://schemas.openxmlformats.org/officeDocument/2006/relationships/hyperlink" Target="https://cran.r-project.or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microsoft.com/office/2007/relationships/hdphoto" Target="../media/hdphoto4.wdp"/><Relationship Id="rId5" Type="http://schemas.openxmlformats.org/officeDocument/2006/relationships/image" Target="../media/image15.png"/><Relationship Id="rId10" Type="http://schemas.openxmlformats.org/officeDocument/2006/relationships/image" Target="../media/image35.wmf"/><Relationship Id="rId4" Type="http://schemas.microsoft.com/office/2007/relationships/hdphoto" Target="../media/hdphoto3.wdp"/><Relationship Id="rId9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7.wdp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7.wdp"/><Relationship Id="rId3" Type="http://schemas.microsoft.com/office/2007/relationships/hdphoto" Target="../media/hdphoto1.wdp"/><Relationship Id="rId7" Type="http://schemas.microsoft.com/office/2007/relationships/hdphoto" Target="../media/hdphoto4.wdp"/><Relationship Id="rId12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8.wdp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 rot="180000">
            <a:off x="1545099" y="573523"/>
            <a:ext cx="9101802" cy="5884823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 cmpd="sng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34771" y="486589"/>
            <a:ext cx="8814155" cy="5999936"/>
          </a:xfrm>
          <a:prstGeom prst="rect">
            <a:avLst/>
          </a:prstGeom>
          <a:solidFill>
            <a:schemeClr val="bg1"/>
          </a:solidFill>
          <a:ln w="57150" cmpd="sng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34771" y="4386039"/>
            <a:ext cx="8814155" cy="2100487"/>
          </a:xfrm>
          <a:prstGeom prst="rect">
            <a:avLst/>
          </a:prstGeom>
          <a:solidFill>
            <a:schemeClr val="tx1"/>
          </a:solidFill>
          <a:ln w="57150" cmpd="sng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97318" y="5992915"/>
            <a:ext cx="2310450" cy="482795"/>
          </a:xfrm>
          <a:prstGeom prst="rect">
            <a:avLst/>
          </a:prstGeom>
        </p:spPr>
        <p:txBody>
          <a:bodyPr wrap="square" lIns="107287" tIns="53643" rIns="107287" bIns="53643" rtlCol="0">
            <a:spAutoFit/>
          </a:bodyPr>
          <a:lstStyle/>
          <a:p>
            <a:pPr>
              <a:spcBef>
                <a:spcPts val="400"/>
              </a:spcBef>
            </a:pPr>
            <a:r>
              <a:rPr lang="ko-KR" altLang="en-US" sz="1050" b="1" spc="30" dirty="0" err="1">
                <a:gradFill flip="none" rotWithShape="1">
                  <a:gsLst>
                    <a:gs pos="0">
                      <a:schemeClr val="bg1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팀명</a:t>
            </a:r>
            <a:r>
              <a:rPr lang="ko-KR" altLang="en-US" sz="1050" b="1" spc="30" dirty="0">
                <a:gradFill flip="none" rotWithShape="1">
                  <a:gsLst>
                    <a:gs pos="0">
                      <a:schemeClr val="bg1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050" b="1" spc="30" dirty="0">
                <a:gradFill flip="none" rotWithShape="1">
                  <a:gsLst>
                    <a:gs pos="0">
                      <a:schemeClr val="bg1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– </a:t>
            </a:r>
            <a:r>
              <a:rPr lang="ko-KR" altLang="en-US" sz="1050" b="1" spc="30" dirty="0">
                <a:gradFill flip="none" rotWithShape="1">
                  <a:gsLst>
                    <a:gs pos="0">
                      <a:schemeClr val="bg1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맨땅에 코딩</a:t>
            </a:r>
            <a:endParaRPr lang="en-US" altLang="ko-KR" sz="1050" b="1" spc="30" dirty="0">
              <a:gradFill flip="none" rotWithShape="1">
                <a:gsLst>
                  <a:gs pos="0">
                    <a:schemeClr val="bg1">
                      <a:lumMod val="7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  <a:tileRect/>
              </a:gra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spcBef>
                <a:spcPts val="400"/>
              </a:spcBef>
            </a:pPr>
            <a:r>
              <a:rPr lang="ko-KR" altLang="en-US" sz="1050" b="1" spc="30" dirty="0">
                <a:gradFill flip="none" rotWithShape="1">
                  <a:gsLst>
                    <a:gs pos="0">
                      <a:schemeClr val="bg1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팀원 </a:t>
            </a:r>
            <a:r>
              <a:rPr lang="en-US" altLang="ko-KR" sz="1050" b="1" spc="30" dirty="0">
                <a:gradFill flip="none" rotWithShape="1">
                  <a:gsLst>
                    <a:gs pos="0">
                      <a:schemeClr val="bg1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– </a:t>
            </a:r>
            <a:r>
              <a:rPr lang="ko-KR" altLang="en-US" sz="1050" b="1" spc="30" dirty="0">
                <a:gradFill flip="none" rotWithShape="1">
                  <a:gsLst>
                    <a:gs pos="0">
                      <a:schemeClr val="bg1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김창현 서상원 이소윤 이보배 전윤회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62736" y="3891897"/>
            <a:ext cx="3004457" cy="354555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ko-KR" sz="16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나눔바른펜" pitchFamily="50" charset="-127"/>
                <a:ea typeface="나눔바른펜" pitchFamily="50" charset="-127"/>
              </a:rPr>
              <a:t>Korea </a:t>
            </a:r>
            <a:r>
              <a:rPr lang="en-US" altLang="ko-KR" sz="1600" b="1" dirty="0" err="1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나눔바른펜" pitchFamily="50" charset="-127"/>
                <a:ea typeface="나눔바른펜" pitchFamily="50" charset="-127"/>
              </a:rPr>
              <a:t>Webtoon</a:t>
            </a:r>
            <a:r>
              <a:rPr lang="en-US" altLang="ko-KR" sz="16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나눔바른펜" pitchFamily="50" charset="-127"/>
                <a:ea typeface="나눔바른펜" pitchFamily="50" charset="-127"/>
              </a:rPr>
              <a:t> curating 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141386" y="3013031"/>
            <a:ext cx="1182708" cy="765127"/>
          </a:xfrm>
          <a:prstGeom prst="rect">
            <a:avLst/>
          </a:prstGeom>
          <a:solidFill>
            <a:srgbClr val="7EFF6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435461" y="2068646"/>
            <a:ext cx="4597170" cy="1770327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r>
              <a:rPr lang="ko-KR" altLang="en-US" sz="20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시간 </a:t>
            </a:r>
            <a:r>
              <a:rPr lang="ko-KR" altLang="en-US" sz="2000" b="1" spc="-180" dirty="0" err="1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떼우기</a:t>
            </a:r>
            <a:r>
              <a:rPr lang="en-US" altLang="ko-KR" sz="20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? NONO!!</a:t>
            </a:r>
          </a:p>
          <a:p>
            <a:pPr algn="ctr"/>
            <a:r>
              <a:rPr lang="ko-KR" altLang="en-US" sz="4400" b="1" spc="-180" dirty="0" err="1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웹툰</a:t>
            </a:r>
            <a:r>
              <a:rPr lang="ko-KR" altLang="en-US" sz="44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4400" b="1" spc="-180" dirty="0" err="1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charset="-127"/>
                <a:ea typeface="나눔바른펜" charset="-127"/>
              </a:rPr>
              <a:t>큐레이팅</a:t>
            </a:r>
            <a:r>
              <a:rPr lang="ko-KR" altLang="en-US" sz="44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charset="-127"/>
                <a:ea typeface="나눔바른펜" charset="-127"/>
              </a:rPr>
              <a:t> 서비스</a:t>
            </a:r>
            <a:r>
              <a:rPr lang="en-US" altLang="ko-KR" sz="44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charset="-127"/>
                <a:ea typeface="나눔바른펜" charset="-127"/>
              </a:rPr>
              <a:t> </a:t>
            </a:r>
            <a:r>
              <a:rPr lang="ko-KR" altLang="en-US" sz="4400" b="1" spc="-180" dirty="0" err="1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charset="-127"/>
                <a:ea typeface="나눔바른펜" charset="-127"/>
              </a:rPr>
              <a:t>띵동</a:t>
            </a:r>
            <a:endParaRPr lang="ko-KR" altLang="en-US" sz="4400" b="1" spc="-180" dirty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나눔바른펜" charset="-127"/>
              <a:ea typeface="나눔바른펜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71954" y="3821798"/>
            <a:ext cx="2685672" cy="34350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027" name="Picture 3" descr="C:\Users\madeit-top1\Documents\PPT\[38] Angrymomo_cartoon black\paint-brush-png-Brown-Brus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66355">
            <a:off x="7640704" y="4072034"/>
            <a:ext cx="3025145" cy="201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7324094" y="1835155"/>
            <a:ext cx="868185" cy="672273"/>
            <a:chOff x="6827558" y="1993350"/>
            <a:chExt cx="868185" cy="672273"/>
          </a:xfrm>
        </p:grpSpPr>
        <p:pic>
          <p:nvPicPr>
            <p:cNvPr id="18" name="Picture 4" descr="C:\Users\madeit-top1\Documents\PPT\[38] Angrymomo_cartoon black\speech_bubble_comic_03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17882" y1="14574" x2="18229" y2="66368"/>
                          <a14:foregroundMark x1="7118" y1="28251" x2="7292" y2="52242"/>
                          <a14:foregroundMark x1="42535" y1="73991" x2="81771" y2="68161"/>
                          <a14:foregroundMark x1="93750" y1="41256" x2="91146" y2="48430"/>
                          <a14:foregroundMark x1="88542" y1="22197" x2="36806" y2="6054"/>
                          <a14:foregroundMark x1="51215" y1="7175" x2="82639" y2="150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7558" y="1993350"/>
              <a:ext cx="868185" cy="672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 rot="21480000">
              <a:off x="6938635" y="2133960"/>
              <a:ext cx="646030" cy="293000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 algn="ctr"/>
              <a:r>
                <a:rPr lang="ko-KR" altLang="en-US" sz="1200" b="1" spc="-180" dirty="0" err="1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꿀ㅋ잼ㅋ</a:t>
              </a:r>
              <a:endParaRPr lang="ko-KR" altLang="en-US" sz="28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pic>
        <p:nvPicPr>
          <p:cNvPr id="2" name="Picture 2" descr="\\70.12.112.93\Users\student\Desktop\아이디어 공장\캐릭터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449" y="2004077"/>
            <a:ext cx="2282633" cy="228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30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1496605" y="980728"/>
            <a:ext cx="9198790" cy="84164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755368" y="1110484"/>
            <a:ext cx="4648611" cy="662332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ctr"/>
            <a:r>
              <a:rPr lang="en-US" altLang="ko-KR" sz="36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Java </a:t>
            </a:r>
            <a:r>
              <a:rPr lang="ko-KR" altLang="en-US" sz="36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구현 과정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186917" y="288688"/>
            <a:ext cx="3783341" cy="611933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2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개발 </a:t>
            </a:r>
            <a:r>
              <a:rPr lang="ko-KR" alt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구현</a:t>
            </a:r>
            <a:r>
              <a:rPr lang="en-US" altLang="ko-KR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Java </a:t>
            </a:r>
            <a:r>
              <a:rPr lang="ko-KR" alt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구현과정</a:t>
            </a:r>
            <a:endParaRPr lang="ko-KR" altLang="en-US" sz="2400" spc="-150" dirty="0">
              <a:solidFill>
                <a:schemeClr val="tx1">
                  <a:lumMod val="50000"/>
                  <a:lumOff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495675" y="317263"/>
            <a:ext cx="624865" cy="662332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altLang="ko-KR" sz="3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orean Black" pitchFamily="34" charset="-127"/>
                <a:ea typeface="Noto Sans Korean Black" pitchFamily="34" charset="-127"/>
              </a:rPr>
              <a:t>3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89"/>
          <a:stretch/>
        </p:blipFill>
        <p:spPr>
          <a:xfrm>
            <a:off x="1495675" y="1952124"/>
            <a:ext cx="9199720" cy="404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7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1496605" y="980728"/>
            <a:ext cx="9198790" cy="84164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755368" y="1110484"/>
            <a:ext cx="4648611" cy="662332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ctr"/>
            <a:r>
              <a:rPr lang="ko-KR" altLang="en-US" sz="3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참고 사이트 및 문서</a:t>
            </a:r>
            <a:endParaRPr lang="ko-KR" altLang="en-US" sz="3600" b="1" spc="-180" dirty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186917" y="288688"/>
            <a:ext cx="3783341" cy="662332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2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개발 </a:t>
            </a:r>
            <a:r>
              <a:rPr lang="ko-KR" alt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구현</a:t>
            </a:r>
            <a:r>
              <a:rPr lang="en-US" altLang="ko-KR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참고 사이트 및 문서</a:t>
            </a:r>
            <a:endParaRPr lang="ko-KR" altLang="en-US" sz="2400" spc="-150" dirty="0">
              <a:solidFill>
                <a:schemeClr val="tx1">
                  <a:lumMod val="50000"/>
                  <a:lumOff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495675" y="317263"/>
            <a:ext cx="624865" cy="662332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altLang="ko-KR" sz="36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orean Black" pitchFamily="34" charset="-127"/>
                <a:ea typeface="Noto Sans Korean Black" pitchFamily="34" charset="-127"/>
              </a:rPr>
              <a:t>3</a:t>
            </a:r>
            <a:endParaRPr lang="en-US" altLang="ko-KR" sz="3600" spc="-150" dirty="0">
              <a:solidFill>
                <a:schemeClr val="tx1">
                  <a:lumMod val="50000"/>
                  <a:lumOff val="50000"/>
                </a:schemeClr>
              </a:solidFill>
              <a:latin typeface="Noto Sans Korean Black" pitchFamily="34" charset="-127"/>
              <a:ea typeface="Noto Sans Korean Black" pitchFamily="34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495675" y="2169283"/>
            <a:ext cx="9552281" cy="4232540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나눔바른펜" charset="-127"/>
                <a:ea typeface="나눔바른펜" charset="-127"/>
              </a:rPr>
              <a:t>＊ </a:t>
            </a:r>
            <a:r>
              <a:rPr lang="en-US" altLang="ko-KR" b="1" dirty="0" smtClean="0">
                <a:latin typeface="나눔바른펜" charset="-127"/>
                <a:ea typeface="나눔바른펜" charset="-127"/>
                <a:hlinkClick r:id="rId3"/>
              </a:rPr>
              <a:t>https</a:t>
            </a:r>
            <a:r>
              <a:rPr lang="en-US" altLang="ko-KR" b="1" dirty="0">
                <a:latin typeface="나눔바른펜" charset="-127"/>
                <a:ea typeface="나눔바른펜" charset="-127"/>
                <a:hlinkClick r:id="rId3"/>
              </a:rPr>
              <a:t>://stackoverflow.com</a:t>
            </a:r>
            <a:r>
              <a:rPr lang="en-US" altLang="ko-KR" b="1" dirty="0" smtClean="0">
                <a:latin typeface="나눔바른펜" charset="-127"/>
                <a:ea typeface="나눔바른펜" charset="-127"/>
                <a:hlinkClick r:id="rId3"/>
              </a:rPr>
              <a:t>/</a:t>
            </a:r>
            <a:endParaRPr lang="en-US" altLang="ko-KR" b="1" dirty="0" smtClean="0">
              <a:latin typeface="나눔바른펜" charset="-127"/>
              <a:ea typeface="나눔바른펜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나눔바른펜" charset="-127"/>
                <a:ea typeface="나눔바른펜" charset="-127"/>
              </a:rPr>
              <a:t>＊ </a:t>
            </a:r>
            <a:r>
              <a:rPr lang="en-US" altLang="ko-KR" b="1" dirty="0" smtClean="0">
                <a:latin typeface="나눔바른펜" charset="-127"/>
                <a:ea typeface="나눔바른펜" charset="-127"/>
                <a:hlinkClick r:id="rId4"/>
              </a:rPr>
              <a:t>https</a:t>
            </a:r>
            <a:r>
              <a:rPr lang="en-US" altLang="ko-KR" b="1" dirty="0">
                <a:latin typeface="나눔바른펜" charset="-127"/>
                <a:ea typeface="나눔바른펜" charset="-127"/>
                <a:hlinkClick r:id="rId4"/>
              </a:rPr>
              <a:t>://cran.r-project.org</a:t>
            </a:r>
            <a:r>
              <a:rPr lang="en-US" altLang="ko-KR" b="1" dirty="0" smtClean="0">
                <a:latin typeface="나눔바른펜" charset="-127"/>
                <a:ea typeface="나눔바른펜" charset="-127"/>
                <a:hlinkClick r:id="rId4"/>
              </a:rPr>
              <a:t>/</a:t>
            </a:r>
            <a:endParaRPr lang="en-US" altLang="ko-KR" b="1" dirty="0" smtClean="0">
              <a:latin typeface="나눔바른펜" charset="-127"/>
              <a:ea typeface="나눔바른펜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나눔바른펜" charset="-127"/>
                <a:ea typeface="나눔바른펜" charset="-127"/>
              </a:rPr>
              <a:t>＊ </a:t>
            </a:r>
            <a:r>
              <a:rPr lang="en-US" altLang="ko-KR" b="1" dirty="0" smtClean="0">
                <a:latin typeface="나눔바른펜" charset="-127"/>
                <a:ea typeface="나눔바른펜" charset="-127"/>
              </a:rPr>
              <a:t>http</a:t>
            </a:r>
            <a:r>
              <a:rPr lang="en-US" altLang="ko-KR" b="1" dirty="0">
                <a:latin typeface="나눔바른펜" charset="-127"/>
                <a:ea typeface="나눔바른펜" charset="-127"/>
              </a:rPr>
              <a:t>://getbootstrap.com/</a:t>
            </a:r>
            <a:endParaRPr lang="en-US" altLang="ko-KR" b="1" dirty="0" smtClean="0">
              <a:latin typeface="나눔바른펜" charset="-127"/>
              <a:ea typeface="나눔바른펜" charset="-127"/>
            </a:endParaRPr>
          </a:p>
          <a:p>
            <a:r>
              <a:rPr lang="ko-KR" altLang="en-US" dirty="0" smtClean="0">
                <a:latin typeface="나눔바른펜" charset="-127"/>
                <a:ea typeface="나눔바른펜" charset="-127"/>
              </a:rPr>
              <a:t>＊</a:t>
            </a:r>
            <a:r>
              <a:rPr lang="ko-KR" altLang="en-US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영화 관객의 평가를 이용한 긍정 및 부정 표현 분류 방법</a:t>
            </a:r>
            <a:endParaRPr lang="en-US" altLang="ko-KR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허민회</a:t>
            </a:r>
            <a:r>
              <a:rPr lang="en-US" altLang="ko-KR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양지원</a:t>
            </a:r>
            <a:r>
              <a:rPr lang="en-US" altLang="ko-KR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강필성</a:t>
            </a:r>
            <a:r>
              <a:rPr lang="en-US" altLang="ko-KR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조성준</a:t>
            </a: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dirty="0" smtClean="0">
                <a:latin typeface="나눔바른펜" charset="-127"/>
                <a:ea typeface="나눔바른펜" charset="-127"/>
              </a:rPr>
              <a:t>＊감정 기반 </a:t>
            </a:r>
            <a:r>
              <a:rPr lang="ko-KR" altLang="en-US" dirty="0" err="1" smtClean="0">
                <a:latin typeface="나눔바른펜" charset="-127"/>
                <a:ea typeface="나눔바른펜" charset="-127"/>
              </a:rPr>
              <a:t>블로그</a:t>
            </a:r>
            <a:r>
              <a:rPr lang="ko-KR" altLang="en-US" dirty="0" smtClean="0">
                <a:latin typeface="나눔바른펜" charset="-127"/>
                <a:ea typeface="나눔바른펜" charset="-127"/>
              </a:rPr>
              <a:t> 문서 분류를 위한 부정어 처리 및 단어 가중치 적용 기법의 효과에 대한 연구</a:t>
            </a:r>
            <a:endParaRPr lang="en-US" altLang="ko-KR" dirty="0" smtClean="0">
              <a:latin typeface="나눔바른펜" charset="-127"/>
              <a:ea typeface="나눔바른펜" charset="-127"/>
            </a:endParaRPr>
          </a:p>
          <a:p>
            <a:r>
              <a:rPr lang="en-US" altLang="ko-KR" dirty="0" smtClean="0">
                <a:latin typeface="나눔바른펜" charset="-127"/>
                <a:ea typeface="나눔바른펜" charset="-127"/>
              </a:rPr>
              <a:t>- </a:t>
            </a:r>
            <a:r>
              <a:rPr lang="ko-KR" altLang="en-US" dirty="0" smtClean="0">
                <a:latin typeface="나눔바른펜" charset="-127"/>
                <a:ea typeface="나눔바른펜" charset="-127"/>
              </a:rPr>
              <a:t>정유철</a:t>
            </a:r>
            <a:r>
              <a:rPr lang="en-US" altLang="ko-KR" dirty="0" smtClean="0">
                <a:latin typeface="나눔바른펜" charset="-127"/>
                <a:ea typeface="나눔바른펜" charset="-127"/>
              </a:rPr>
              <a:t>, </a:t>
            </a:r>
            <a:r>
              <a:rPr lang="ko-KR" altLang="en-US" dirty="0" smtClean="0">
                <a:latin typeface="나눔바른펜" charset="-127"/>
                <a:ea typeface="나눔바른펜" charset="-127"/>
              </a:rPr>
              <a:t>최윤정</a:t>
            </a:r>
            <a:r>
              <a:rPr lang="en-US" altLang="ko-KR" dirty="0" smtClean="0">
                <a:latin typeface="나눔바른펜" charset="-127"/>
                <a:ea typeface="나눔바른펜" charset="-127"/>
              </a:rPr>
              <a:t>, </a:t>
            </a:r>
            <a:r>
              <a:rPr lang="ko-KR" altLang="en-US" dirty="0" smtClean="0">
                <a:latin typeface="나눔바른펜" charset="-127"/>
                <a:ea typeface="나눔바른펜" charset="-127"/>
              </a:rPr>
              <a:t>맹성현</a:t>
            </a:r>
            <a:endParaRPr lang="en-US" altLang="ko-KR" dirty="0">
              <a:latin typeface="나눔바른펜" charset="-127"/>
              <a:ea typeface="나눔바른펜" charset="-127"/>
            </a:endParaRPr>
          </a:p>
          <a:p>
            <a:r>
              <a:rPr lang="ko-KR" altLang="en-US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＊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감성 분석 연구의 현황과 말뭉치에 기반한 사례 분석</a:t>
            </a:r>
          </a:p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영화평 자료를 중심으로 </a:t>
            </a:r>
            <a:r>
              <a:rPr lang="en-US" altLang="ko-KR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조은경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연세대학교</a:t>
            </a:r>
            <a:r>
              <a:rPr lang="en-US" altLang="ko-KR" dirty="0"/>
              <a:t>)</a:t>
            </a:r>
            <a:endParaRPr lang="en-US" altLang="ko-KR" b="1" dirty="0">
              <a:latin typeface="나눔바른펜" charset="-127"/>
              <a:ea typeface="나눔바른펜" charset="-127"/>
            </a:endParaRPr>
          </a:p>
          <a:p>
            <a:endParaRPr lang="en-US" altLang="ko-KR" b="1" dirty="0" smtClean="0">
              <a:latin typeface="나눔바른펜" charset="-127"/>
              <a:ea typeface="나눔바른펜" charset="-127"/>
            </a:endParaRPr>
          </a:p>
          <a:p>
            <a:endParaRPr lang="en-US" altLang="ko-KR" sz="1100" b="1" dirty="0" smtClean="0">
              <a:latin typeface="나눔바른펜" charset="-127"/>
              <a:ea typeface="나눔바른펜" charset="-127"/>
            </a:endParaRPr>
          </a:p>
          <a:p>
            <a:endParaRPr lang="en-US" altLang="ko-KR" sz="1100" b="1" dirty="0">
              <a:latin typeface="나눔바른펜" charset="-127"/>
              <a:ea typeface="나눔바른펜" charset="-127"/>
            </a:endParaRPr>
          </a:p>
          <a:p>
            <a:endParaRPr lang="en-US" altLang="ko-KR" sz="1100" b="1" dirty="0" smtClean="0">
              <a:latin typeface="나눔바른펜" charset="-127"/>
              <a:ea typeface="나눔바른펜" charset="-127"/>
            </a:endParaRPr>
          </a:p>
          <a:p>
            <a:endParaRPr lang="en-US" altLang="ko-KR" sz="2800" dirty="0">
              <a:latin typeface="나눔바른펜" charset="-127"/>
              <a:ea typeface="나눔바른펜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97" y="1110484"/>
            <a:ext cx="9056498" cy="543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04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/>
          <p:cNvSpPr txBox="1"/>
          <p:nvPr/>
        </p:nvSpPr>
        <p:spPr>
          <a:xfrm>
            <a:off x="2186917" y="288688"/>
            <a:ext cx="3783341" cy="611933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개발 구현 </a:t>
            </a:r>
            <a:r>
              <a:rPr lang="en-US" altLang="ko-KR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홈페이지 베타 버전</a:t>
            </a:r>
            <a:endParaRPr lang="ko-KR" altLang="en-US" sz="2400" spc="-150" dirty="0">
              <a:solidFill>
                <a:schemeClr val="tx1">
                  <a:lumMod val="50000"/>
                  <a:lumOff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495675" y="317263"/>
            <a:ext cx="624865" cy="662332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altLang="ko-KR" sz="3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orean Black" pitchFamily="34" charset="-127"/>
                <a:ea typeface="Noto Sans Korean Black" pitchFamily="34" charset="-127"/>
              </a:rPr>
              <a:t>3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27" y="1100012"/>
            <a:ext cx="11189918" cy="425532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347" y="900621"/>
            <a:ext cx="8097202" cy="550381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570" y="900621"/>
            <a:ext cx="9401345" cy="571584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8107" y="858085"/>
            <a:ext cx="8501094" cy="575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58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1582856" y="1629509"/>
            <a:ext cx="8934414" cy="5130957"/>
          </a:xfrm>
          <a:prstGeom prst="rect">
            <a:avLst/>
          </a:prstGeom>
          <a:solidFill>
            <a:schemeClr val="bg1"/>
          </a:solidFill>
          <a:ln w="98425" cap="sq">
            <a:solidFill>
              <a:schemeClr val="bg1">
                <a:lumMod val="9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2186917" y="342462"/>
            <a:ext cx="3783341" cy="662332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2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개발 </a:t>
            </a:r>
            <a:r>
              <a:rPr lang="ko-KR" alt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후기 </a:t>
            </a:r>
            <a:endParaRPr lang="en-US" altLang="ko-KR" sz="2400" spc="-150" dirty="0">
              <a:solidFill>
                <a:schemeClr val="tx1">
                  <a:lumMod val="50000"/>
                  <a:lumOff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495675" y="317263"/>
            <a:ext cx="624865" cy="662332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altLang="ko-KR" sz="36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orean Black" pitchFamily="34" charset="-127"/>
                <a:ea typeface="Noto Sans Korean Black" pitchFamily="34" charset="-127"/>
              </a:rPr>
              <a:t>4</a:t>
            </a:r>
            <a:endParaRPr lang="en-US" altLang="ko-KR" sz="3600" spc="-150" dirty="0">
              <a:solidFill>
                <a:schemeClr val="tx1">
                  <a:lumMod val="50000"/>
                  <a:lumOff val="50000"/>
                </a:schemeClr>
              </a:solidFill>
              <a:latin typeface="Noto Sans Korean Black" pitchFamily="34" charset="-127"/>
              <a:ea typeface="Noto Sans Korean Black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224667" y="2248010"/>
            <a:ext cx="7107222" cy="1061829"/>
            <a:chOff x="675501" y="2346003"/>
            <a:chExt cx="7485930" cy="1061829"/>
          </a:xfrm>
        </p:grpSpPr>
        <p:sp>
          <p:nvSpPr>
            <p:cNvPr id="20" name="TextBox 19"/>
            <p:cNvSpPr txBox="1"/>
            <p:nvPr/>
          </p:nvSpPr>
          <p:spPr>
            <a:xfrm>
              <a:off x="1352600" y="2346003"/>
              <a:ext cx="6808831" cy="10618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1" fontAlgn="base">
                <a:lnSpc>
                  <a:spcPct val="150000"/>
                </a:lnSpc>
              </a:pPr>
              <a:r>
                <a:rPr lang="ko-KR" altLang="en-US" sz="2400" b="1" dirty="0">
                  <a:latin typeface="나눔바른펜" pitchFamily="50" charset="-127"/>
                  <a:ea typeface="나눔바른펜" pitchFamily="50" charset="-127"/>
                </a:rPr>
                <a:t>김 창 현</a:t>
              </a:r>
              <a:endParaRPr lang="en-US" altLang="ko-KR" sz="2400" b="1" dirty="0">
                <a:latin typeface="나눔바른펜" pitchFamily="50" charset="-127"/>
                <a:ea typeface="나눔바른펜" pitchFamily="50" charset="-127"/>
              </a:endParaRPr>
            </a:p>
            <a:p>
              <a:pPr lvl="1" fontAlgn="base">
                <a:lnSpc>
                  <a:spcPct val="150000"/>
                </a:lnSpc>
              </a:pPr>
              <a:endParaRPr lang="ko-KR" altLang="en-US" dirty="0">
                <a:latin typeface="나눔바른펜" pitchFamily="50" charset="-127"/>
                <a:ea typeface="나눔바른펜" pitchFamily="50" charset="-127"/>
              </a:endParaRPr>
            </a:p>
          </p:txBody>
        </p:sp>
        <p:pic>
          <p:nvPicPr>
            <p:cNvPr id="25" name="Picture 3" descr="C:\Users\student\Desktop\4.jpg"/>
            <p:cNvPicPr preferRelativeResize="0">
              <a:picLocks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8020" l="0" r="100000">
                          <a14:foregroundMark x1="48077" y1="90099" x2="48077" y2="95050"/>
                          <a14:foregroundMark x1="53846" y1="11881" x2="54808" y2="0"/>
                          <a14:foregroundMark x1="75000" y1="42574" x2="75000" y2="42574"/>
                          <a14:foregroundMark x1="65385" y1="7921" x2="71154" y2="9901"/>
                          <a14:foregroundMark x1="39423" y1="81188" x2="39423" y2="81188"/>
                          <a14:foregroundMark x1="49038" y1="90099" x2="49038" y2="90099"/>
                          <a14:foregroundMark x1="49038" y1="90099" x2="49038" y2="90099"/>
                          <a14:foregroundMark x1="49038" y1="90099" x2="49038" y2="90099"/>
                          <a14:foregroundMark x1="64423" y1="73267" x2="64423" y2="73267"/>
                          <a14:foregroundMark x1="67308" y1="71287" x2="67308" y2="71287"/>
                          <a14:foregroundMark x1="74038" y1="55446" x2="74038" y2="55446"/>
                          <a14:foregroundMark x1="75962" y1="50495" x2="75962" y2="50495"/>
                          <a14:foregroundMark x1="69231" y1="94059" x2="69231" y2="93069"/>
                          <a14:foregroundMark x1="69231" y1="92079" x2="69231" y2="92079"/>
                          <a14:foregroundMark x1="74038" y1="95050" x2="74038" y2="95050"/>
                          <a14:foregroundMark x1="49038" y1="89109" x2="49038" y2="89109"/>
                          <a14:foregroundMark x1="48077" y1="90099" x2="48077" y2="90099"/>
                          <a14:foregroundMark x1="48077" y1="91089" x2="48077" y2="91089"/>
                          <a14:foregroundMark x1="48077" y1="91089" x2="48077" y2="91089"/>
                          <a14:foregroundMark x1="48077" y1="91089" x2="48077" y2="91089"/>
                          <a14:foregroundMark x1="50000" y1="90099" x2="50000" y2="90099"/>
                          <a14:foregroundMark x1="50000" y1="90099" x2="50000" y2="90099"/>
                          <a14:foregroundMark x1="50000" y1="90099" x2="50000" y2="89109"/>
                          <a14:foregroundMark x1="49038" y1="89109" x2="49038" y2="89109"/>
                          <a14:foregroundMark x1="48077" y1="89109" x2="48077" y2="89109"/>
                          <a14:foregroundMark x1="48077" y1="89109" x2="49038" y2="90099"/>
                          <a14:foregroundMark x1="50000" y1="91089" x2="50000" y2="91089"/>
                          <a14:foregroundMark x1="50000" y1="90099" x2="50000" y2="90099"/>
                          <a14:foregroundMark x1="50000" y1="90099" x2="50000" y2="90099"/>
                          <a14:foregroundMark x1="49038" y1="89109" x2="49038" y2="94059"/>
                          <a14:backgroundMark x1="76923" y1="23762" x2="76923" y2="23762"/>
                          <a14:backgroundMark x1="82692" y1="31683" x2="82692" y2="31683"/>
                          <a14:backgroundMark x1="48077" y1="90099" x2="48077" y2="90099"/>
                          <a14:backgroundMark x1="81731" y1="45545" x2="81731" y2="45545"/>
                          <a14:backgroundMark x1="82692" y1="56436" x2="82692" y2="56436"/>
                          <a14:backgroundMark x1="78846" y1="66337" x2="78846" y2="66337"/>
                          <a14:backgroundMark x1="78846" y1="66337" x2="78846" y2="66337"/>
                          <a14:backgroundMark x1="85577" y1="65347" x2="85577" y2="65347"/>
                          <a14:backgroundMark x1="85577" y1="65347" x2="85577" y2="65347"/>
                          <a14:backgroundMark x1="70192" y1="76238" x2="87500" y2="85149"/>
                          <a14:backgroundMark x1="31731" y1="1980" x2="16346" y2="14851"/>
                          <a14:backgroundMark x1="962" y1="48515" x2="11538" y2="45545"/>
                          <a14:backgroundMark x1="11538" y1="45545" x2="17308" y2="46535"/>
                          <a14:backgroundMark x1="17308" y1="46535" x2="17308" y2="47525"/>
                          <a14:backgroundMark x1="79808" y1="14851" x2="79808" y2="14851"/>
                          <a14:backgroundMark x1="67308" y1="9901" x2="67308" y2="9901"/>
                          <a14:backgroundMark x1="68269" y1="4950" x2="68269" y2="4950"/>
                          <a14:backgroundMark x1="65385" y1="3960" x2="65385" y2="3960"/>
                          <a14:backgroundMark x1="65385" y1="4950" x2="65385" y2="4950"/>
                          <a14:backgroundMark x1="72115" y1="10891" x2="72115" y2="10891"/>
                          <a14:backgroundMark x1="67308" y1="7921" x2="67308" y2="7921"/>
                          <a14:backgroundMark x1="66346" y1="6931" x2="66346" y2="6931"/>
                          <a14:backgroundMark x1="69231" y1="9901" x2="69231" y2="99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501" y="2461542"/>
              <a:ext cx="900000" cy="90000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Picture 4" descr="C:\Users\student\Desktop\5.jpg"/>
          <p:cNvPicPr preferRelativeResize="0">
            <a:picLocks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70909" y1="86441" x2="86364" y2="84746"/>
                        <a14:backgroundMark x1="74545" y1="81356" x2="74545" y2="813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355" y="4916176"/>
            <a:ext cx="900000" cy="9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2224667" y="3398234"/>
            <a:ext cx="7949964" cy="1892826"/>
            <a:chOff x="646824" y="4976830"/>
            <a:chExt cx="7636641" cy="1892826"/>
          </a:xfrm>
        </p:grpSpPr>
        <p:sp>
          <p:nvSpPr>
            <p:cNvPr id="21" name="TextBox 20"/>
            <p:cNvSpPr txBox="1"/>
            <p:nvPr/>
          </p:nvSpPr>
          <p:spPr>
            <a:xfrm>
              <a:off x="1289669" y="4976830"/>
              <a:ext cx="6993796" cy="18928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1" fontAlgn="base">
                <a:lnSpc>
                  <a:spcPct val="150000"/>
                </a:lnSpc>
              </a:pPr>
              <a:r>
                <a:rPr lang="ko-KR" altLang="en-US" sz="2400" b="1" dirty="0">
                  <a:latin typeface="나눔바른펜" pitchFamily="50" charset="-127"/>
                  <a:ea typeface="나눔바른펜" pitchFamily="50" charset="-127"/>
                </a:rPr>
                <a:t>이 소 </a:t>
              </a:r>
              <a:r>
                <a:rPr lang="ko-KR" altLang="en-US" sz="2400" b="1" dirty="0" smtClean="0">
                  <a:latin typeface="나눔바른펜" pitchFamily="50" charset="-127"/>
                  <a:ea typeface="나눔바른펜" pitchFamily="50" charset="-127"/>
                </a:rPr>
                <a:t>윤 </a:t>
              </a:r>
              <a:r>
                <a:rPr lang="en-US" altLang="ko-KR" sz="2400" b="1" dirty="0" smtClean="0">
                  <a:latin typeface="나눔바른펜" pitchFamily="50" charset="-127"/>
                  <a:ea typeface="나눔바른펜" pitchFamily="50" charset="-127"/>
                </a:rPr>
                <a:t>	  </a:t>
              </a:r>
              <a:r>
                <a:rPr lang="en-US" altLang="ko-KR" dirty="0" smtClean="0">
                  <a:latin typeface="나눔바른펜" pitchFamily="50" charset="-127"/>
                  <a:ea typeface="나눔바른펜" pitchFamily="50" charset="-127"/>
                </a:rPr>
                <a:t>‘</a:t>
              </a:r>
              <a:r>
                <a:rPr lang="ko-KR" altLang="en-US" dirty="0" err="1" smtClean="0">
                  <a:latin typeface="나눔바른펜" pitchFamily="50" charset="-127"/>
                  <a:ea typeface="나눔바른펜" pitchFamily="50" charset="-127"/>
                </a:rPr>
                <a:t>띵동</a:t>
              </a:r>
              <a:r>
                <a:rPr lang="en-US" altLang="ko-KR" dirty="0" smtClean="0">
                  <a:latin typeface="나눔바른펜" pitchFamily="50" charset="-127"/>
                  <a:ea typeface="나눔바른펜" pitchFamily="50" charset="-127"/>
                </a:rPr>
                <a:t>’</a:t>
              </a:r>
              <a:r>
                <a:rPr lang="ko-KR" altLang="en-US" dirty="0" smtClean="0">
                  <a:latin typeface="나눔바른펜" pitchFamily="50" charset="-127"/>
                  <a:ea typeface="나눔바른펜" pitchFamily="50" charset="-127"/>
                </a:rPr>
                <a:t> 프로젝트를 진행하면서 </a:t>
              </a:r>
              <a:r>
                <a:rPr lang="ko-KR" altLang="en-US" dirty="0" err="1" smtClean="0">
                  <a:latin typeface="나눔바른펜" pitchFamily="50" charset="-127"/>
                  <a:ea typeface="나눔바른펜" pitchFamily="50" charset="-127"/>
                </a:rPr>
                <a:t>그동안</a:t>
              </a:r>
              <a:r>
                <a:rPr lang="ko-KR" altLang="en-US" dirty="0" smtClean="0">
                  <a:latin typeface="나눔바른펜" pitchFamily="50" charset="-127"/>
                  <a:ea typeface="나눔바른펜" pitchFamily="50" charset="-127"/>
                </a:rPr>
                <a:t> 배웠던 내용을 활용해보고</a:t>
              </a:r>
              <a:r>
                <a:rPr lang="en-US" altLang="ko-KR" dirty="0" smtClean="0">
                  <a:latin typeface="나눔바른펜" pitchFamily="50" charset="-127"/>
                  <a:ea typeface="나눔바른펜" pitchFamily="50" charset="-127"/>
                </a:rPr>
                <a:t>, 		   </a:t>
              </a:r>
              <a:r>
                <a:rPr lang="ko-KR" altLang="en-US" dirty="0" smtClean="0">
                  <a:latin typeface="나눔바른펜" pitchFamily="50" charset="-127"/>
                  <a:ea typeface="나눔바른펜" pitchFamily="50" charset="-127"/>
                </a:rPr>
                <a:t>직접 결과물을 만들어볼 수 있어서 의미 있는 시간이었다</a:t>
              </a:r>
              <a:r>
                <a:rPr lang="en-US" altLang="ko-KR" dirty="0" smtClean="0">
                  <a:latin typeface="나눔바른펜" pitchFamily="50" charset="-127"/>
                  <a:ea typeface="나눔바른펜" pitchFamily="50" charset="-127"/>
                </a:rPr>
                <a:t>.	             </a:t>
              </a:r>
              <a:r>
                <a:rPr lang="ko-KR" altLang="en-US" dirty="0" smtClean="0">
                  <a:latin typeface="나눔바른펜" pitchFamily="50" charset="-127"/>
                  <a:ea typeface="나눔바른펜" pitchFamily="50" charset="-127"/>
                </a:rPr>
                <a:t>               </a:t>
              </a:r>
              <a:endParaRPr lang="ko-KR" altLang="en-US" dirty="0">
                <a:latin typeface="나눔바른펜" pitchFamily="50" charset="-127"/>
                <a:ea typeface="나눔바른펜" pitchFamily="50" charset="-127"/>
              </a:endParaRPr>
            </a:p>
            <a:p>
              <a:pPr lvl="1" fontAlgn="base">
                <a:lnSpc>
                  <a:spcPct val="150000"/>
                </a:lnSpc>
              </a:pPr>
              <a:endParaRPr lang="ko-KR" altLang="en-US" dirty="0">
                <a:latin typeface="나눔바른펜" pitchFamily="50" charset="-127"/>
                <a:ea typeface="나눔바른펜" pitchFamily="50" charset="-127"/>
              </a:endParaRPr>
            </a:p>
          </p:txBody>
        </p:sp>
        <p:pic>
          <p:nvPicPr>
            <p:cNvPr id="29" name="Picture 7" descr="C:\Users\student\Desktop\3.jpg"/>
            <p:cNvPicPr preferRelativeResize="0">
              <a:picLocks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foregroundMark x1="14035" y1="2479" x2="7018" y2="20661"/>
                          <a14:foregroundMark x1="7018" y1="37190" x2="7018" y2="37190"/>
                          <a14:foregroundMark x1="92105" y1="12397" x2="92105" y2="12397"/>
                          <a14:foregroundMark x1="71930" y1="4132" x2="92105" y2="45455"/>
                          <a14:foregroundMark x1="89474" y1="50413" x2="91228" y2="86777"/>
                          <a14:backgroundMark x1="14912" y1="3306" x2="6140" y2="15702"/>
                          <a14:backgroundMark x1="74561" y1="3306" x2="90351" y2="38843"/>
                          <a14:backgroundMark x1="71930" y1="3306" x2="82456" y2="25620"/>
                          <a14:backgroundMark x1="92982" y1="46281" x2="89474" y2="80165"/>
                          <a14:backgroundMark x1="92105" y1="41322" x2="89474" y2="826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24" y="5221772"/>
              <a:ext cx="900000" cy="900000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TextBox 30"/>
          <p:cNvSpPr txBox="1"/>
          <p:nvPr/>
        </p:nvSpPr>
        <p:spPr>
          <a:xfrm>
            <a:off x="4426422" y="2314765"/>
            <a:ext cx="5748209" cy="13010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1" fontAlgn="base">
              <a:lnSpc>
                <a:spcPct val="150000"/>
              </a:lnSpc>
            </a:pPr>
            <a:r>
              <a:rPr lang="ko-KR" altLang="en-US" dirty="0" smtClean="0">
                <a:latin typeface="나눔바른펜" pitchFamily="50" charset="-127"/>
                <a:ea typeface="나눔바른펜" pitchFamily="50" charset="-127"/>
              </a:rPr>
              <a:t>내가 가는 이 길이 어디로 가는지</a:t>
            </a:r>
            <a:r>
              <a:rPr lang="en-US" altLang="ko-KR" dirty="0" smtClean="0">
                <a:latin typeface="나눔바른펜" pitchFamily="50" charset="-127"/>
                <a:ea typeface="나눔바른펜" pitchFamily="50" charset="-127"/>
              </a:rPr>
              <a:t>,</a:t>
            </a:r>
            <a:r>
              <a:rPr lang="ko-KR" altLang="en-US" dirty="0" smtClean="0">
                <a:latin typeface="나눔바른펜" pitchFamily="50" charset="-127"/>
                <a:ea typeface="나눔바른펜" pitchFamily="50" charset="-127"/>
              </a:rPr>
              <a:t> 어디로 날 데려가는지</a:t>
            </a:r>
            <a:r>
              <a:rPr lang="en-US" altLang="ko-KR" dirty="0" smtClean="0"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dirty="0" smtClean="0">
                <a:latin typeface="나눔바른펜" pitchFamily="50" charset="-127"/>
                <a:ea typeface="나눔바른펜" pitchFamily="50" charset="-127"/>
              </a:rPr>
              <a:t>그곳은 어딘지 알 수 없지만</a:t>
            </a:r>
            <a:r>
              <a:rPr lang="en-US" altLang="ko-KR" dirty="0" smtClean="0"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dirty="0" smtClean="0">
                <a:latin typeface="나눔바른펜" pitchFamily="50" charset="-127"/>
                <a:ea typeface="나눔바른펜" pitchFamily="50" charset="-127"/>
              </a:rPr>
              <a:t>함께 애써준 팀원들이 있어서 즐거웠습니다</a:t>
            </a:r>
            <a:r>
              <a:rPr lang="en-US" altLang="ko-KR" dirty="0" smtClean="0">
                <a:latin typeface="나눔바른펜" pitchFamily="50" charset="-127"/>
                <a:ea typeface="나눔바른펜" pitchFamily="50" charset="-127"/>
              </a:rPr>
              <a:t>!</a:t>
            </a:r>
          </a:p>
          <a:p>
            <a:pPr lvl="1" fontAlgn="base">
              <a:lnSpc>
                <a:spcPct val="150000"/>
              </a:lnSpc>
            </a:pPr>
            <a:endParaRPr lang="en-US" altLang="ko-KR" dirty="0">
              <a:latin typeface="나눔바른펜" pitchFamily="50" charset="-127"/>
              <a:ea typeface="나눔바른펜" pitchFamily="50" charset="-127"/>
            </a:endParaRPr>
          </a:p>
        </p:txBody>
      </p:sp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3893883"/>
              </p:ext>
            </p:extLst>
          </p:nvPr>
        </p:nvGraphicFramePr>
        <p:xfrm>
          <a:off x="92075" y="92075"/>
          <a:ext cx="85248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포장기 셸 개체" showAsIcon="1" r:id="rId9" imgW="851760" imgH="685440" progId="Package">
                  <p:embed/>
                </p:oleObj>
              </mc:Choice>
              <mc:Fallback>
                <p:oleObj name="포장기 셸 개체" showAsIcon="1" r:id="rId9" imgW="851760" imgH="6854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2075" y="92075"/>
                        <a:ext cx="852488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직사각형 9"/>
          <p:cNvSpPr/>
          <p:nvPr/>
        </p:nvSpPr>
        <p:spPr>
          <a:xfrm>
            <a:off x="4960307" y="3469710"/>
            <a:ext cx="4960307" cy="12400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2918939" y="4605826"/>
            <a:ext cx="7280744" cy="18928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1" fontAlgn="base">
              <a:lnSpc>
                <a:spcPct val="150000"/>
              </a:lnSpc>
            </a:pPr>
            <a:r>
              <a:rPr lang="ko-KR" altLang="en-US" sz="2400" b="1" dirty="0" smtClean="0">
                <a:latin typeface="나눔바른펜" pitchFamily="50" charset="-127"/>
                <a:ea typeface="나눔바른펜" pitchFamily="50" charset="-127"/>
              </a:rPr>
              <a:t>이 보 배 </a:t>
            </a:r>
            <a:r>
              <a:rPr lang="en-US" altLang="ko-KR" sz="2400" b="1" dirty="0" smtClean="0">
                <a:latin typeface="나눔바른펜" pitchFamily="50" charset="-127"/>
                <a:ea typeface="나눔바른펜" pitchFamily="50" charset="-127"/>
              </a:rPr>
              <a:t>	  </a:t>
            </a:r>
            <a:r>
              <a:rPr lang="ko-KR" altLang="en-US" dirty="0">
                <a:latin typeface="나눔바른펜" pitchFamily="50" charset="-127"/>
                <a:ea typeface="나눔바른펜" pitchFamily="50" charset="-127"/>
              </a:rPr>
              <a:t>처음 생각했던 기능을 구현하지 못 해서 아쉬운 부분이 있지만 </a:t>
            </a:r>
          </a:p>
          <a:p>
            <a:pPr lvl="1" fontAlgn="base">
              <a:lnSpc>
                <a:spcPct val="150000"/>
              </a:lnSpc>
            </a:pPr>
            <a:r>
              <a:rPr lang="ko-KR" altLang="en-US" dirty="0">
                <a:latin typeface="나눔바른펜" pitchFamily="50" charset="-127"/>
                <a:ea typeface="나눔바른펜" pitchFamily="50" charset="-127"/>
              </a:rPr>
              <a:t>오히려 새로운 관점으로 </a:t>
            </a:r>
            <a:r>
              <a:rPr lang="ko-KR" altLang="en-US" dirty="0" smtClean="0">
                <a:latin typeface="나눔바른펜" pitchFamily="50" charset="-127"/>
                <a:ea typeface="나눔바른펜" pitchFamily="50" charset="-127"/>
              </a:rPr>
              <a:t>문제 해결 </a:t>
            </a:r>
            <a:r>
              <a:rPr lang="ko-KR" altLang="en-US" dirty="0">
                <a:latin typeface="나눔바른펜" pitchFamily="50" charset="-127"/>
                <a:ea typeface="나눔바른펜" pitchFamily="50" charset="-127"/>
              </a:rPr>
              <a:t>하는 방법을 좀더 배울 수 있었던 것 같습니다</a:t>
            </a:r>
            <a:r>
              <a:rPr lang="en-US" altLang="ko-KR" dirty="0">
                <a:latin typeface="나눔바른펜" pitchFamily="50" charset="-127"/>
                <a:ea typeface="나눔바른펜" pitchFamily="50" charset="-127"/>
              </a:rPr>
              <a:t>.</a:t>
            </a:r>
          </a:p>
          <a:p>
            <a:pPr lvl="1" fontAlgn="base">
              <a:lnSpc>
                <a:spcPct val="150000"/>
              </a:lnSpc>
            </a:pPr>
            <a:r>
              <a:rPr lang="ko-KR" altLang="en-US" dirty="0">
                <a:latin typeface="나눔바른펜" pitchFamily="50" charset="-127"/>
                <a:ea typeface="나눔바른펜" pitchFamily="50" charset="-127"/>
              </a:rPr>
              <a:t>우리 조 팀장님</a:t>
            </a:r>
            <a:r>
              <a:rPr lang="en-US" altLang="ko-KR" dirty="0"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dirty="0">
                <a:latin typeface="나눔바른펜" pitchFamily="50" charset="-127"/>
                <a:ea typeface="나눔바른펜" pitchFamily="50" charset="-127"/>
              </a:rPr>
              <a:t>팀원들 모두 </a:t>
            </a:r>
            <a:r>
              <a:rPr lang="ko-KR" altLang="en-US" dirty="0" err="1">
                <a:latin typeface="나눔바른펜" pitchFamily="50" charset="-127"/>
                <a:ea typeface="나눔바른펜" pitchFamily="50" charset="-127"/>
              </a:rPr>
              <a:t>고생많으셨습니다ㅠㅠ</a:t>
            </a:r>
            <a:r>
              <a:rPr lang="ko-KR" altLang="en-US" dirty="0"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ko-KR" altLang="en-US" dirty="0" err="1">
                <a:latin typeface="나눔바른펜" pitchFamily="50" charset="-127"/>
                <a:ea typeface="나눔바른펜" pitchFamily="50" charset="-127"/>
              </a:rPr>
              <a:t>맨땅에코딩</a:t>
            </a:r>
            <a:r>
              <a:rPr lang="ko-KR" altLang="en-US" dirty="0">
                <a:latin typeface="나눔바른펜" pitchFamily="50" charset="-127"/>
                <a:ea typeface="나눔바른펜" pitchFamily="50" charset="-127"/>
              </a:rPr>
              <a:t> 짱</a:t>
            </a:r>
            <a:r>
              <a:rPr lang="en-US" altLang="ko-KR" dirty="0">
                <a:latin typeface="나눔바른펜" pitchFamily="50" charset="-127"/>
                <a:ea typeface="나눔바른펜" pitchFamily="50" charset="-127"/>
              </a:rPr>
              <a:t>!! </a:t>
            </a:r>
            <a:r>
              <a:rPr lang="ko-KR" altLang="en-US" dirty="0" err="1">
                <a:latin typeface="나눔바른펜" pitchFamily="50" charset="-127"/>
                <a:ea typeface="나눔바른펜" pitchFamily="50" charset="-127"/>
              </a:rPr>
              <a:t>ㅋㅋ</a:t>
            </a:r>
            <a:r>
              <a:rPr lang="en-US" altLang="ko-KR" dirty="0" smtClean="0">
                <a:latin typeface="나눔바른펜" pitchFamily="50" charset="-127"/>
                <a:ea typeface="나눔바른펜" pitchFamily="50" charset="-127"/>
              </a:rPr>
              <a:t>	             </a:t>
            </a:r>
            <a:r>
              <a:rPr lang="ko-KR" altLang="en-US" dirty="0" smtClean="0">
                <a:latin typeface="나눔바른펜" pitchFamily="50" charset="-127"/>
                <a:ea typeface="나눔바른펜" pitchFamily="50" charset="-127"/>
              </a:rPr>
              <a:t>               </a:t>
            </a:r>
            <a:endParaRPr lang="ko-KR" altLang="en-US" dirty="0">
              <a:latin typeface="나눔바른펜" pitchFamily="50" charset="-127"/>
              <a:ea typeface="나눔바른펜" pitchFamily="50" charset="-127"/>
            </a:endParaRPr>
          </a:p>
          <a:p>
            <a:pPr lvl="1" fontAlgn="base">
              <a:lnSpc>
                <a:spcPct val="150000"/>
              </a:lnSpc>
            </a:pPr>
            <a:endParaRPr lang="ko-KR" altLang="en-US" dirty="0">
              <a:latin typeface="나눔바른펜" pitchFamily="50" charset="-127"/>
              <a:ea typeface="나눔바른펜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822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1582856" y="1629509"/>
            <a:ext cx="8934414" cy="5130957"/>
          </a:xfrm>
          <a:prstGeom prst="rect">
            <a:avLst/>
          </a:prstGeom>
          <a:solidFill>
            <a:schemeClr val="bg1"/>
          </a:solidFill>
          <a:ln w="98425" cap="sq">
            <a:solidFill>
              <a:schemeClr val="bg1">
                <a:lumMod val="9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2186917" y="342462"/>
            <a:ext cx="3783341" cy="611933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2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개발 </a:t>
            </a:r>
            <a:r>
              <a:rPr lang="ko-KR" alt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후기 </a:t>
            </a:r>
            <a:endParaRPr lang="en-US" altLang="ko-KR" sz="2400" spc="-150" dirty="0">
              <a:solidFill>
                <a:schemeClr val="tx1">
                  <a:lumMod val="50000"/>
                  <a:lumOff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495675" y="317263"/>
            <a:ext cx="624865" cy="662332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altLang="ko-KR" sz="36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orean Black" pitchFamily="34" charset="-127"/>
                <a:ea typeface="Noto Sans Korean Black" pitchFamily="34" charset="-127"/>
              </a:rPr>
              <a:t>4</a:t>
            </a:r>
            <a:endParaRPr lang="en-US" altLang="ko-KR" sz="3600" spc="-150" dirty="0">
              <a:solidFill>
                <a:schemeClr val="tx1">
                  <a:lumMod val="50000"/>
                  <a:lumOff val="50000"/>
                </a:schemeClr>
              </a:solidFill>
              <a:latin typeface="Noto Sans Korean Black" pitchFamily="34" charset="-127"/>
              <a:ea typeface="Noto Sans Korean Black" pitchFamily="34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195989" y="4120052"/>
            <a:ext cx="7849885" cy="1892826"/>
            <a:chOff x="646824" y="8431052"/>
            <a:chExt cx="7849885" cy="1892826"/>
          </a:xfrm>
        </p:grpSpPr>
        <p:sp>
          <p:nvSpPr>
            <p:cNvPr id="23" name="TextBox 22"/>
            <p:cNvSpPr txBox="1"/>
            <p:nvPr/>
          </p:nvSpPr>
          <p:spPr>
            <a:xfrm>
              <a:off x="1323923" y="8431052"/>
              <a:ext cx="7172786" cy="18928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1" fontAlgn="base">
                <a:lnSpc>
                  <a:spcPct val="150000"/>
                </a:lnSpc>
              </a:pPr>
              <a:r>
                <a:rPr lang="ko-KR" altLang="en-US" sz="2400" b="1" dirty="0">
                  <a:latin typeface="나눔바른펜" pitchFamily="50" charset="-127"/>
                  <a:ea typeface="나눔바른펜" pitchFamily="50" charset="-127"/>
                </a:rPr>
                <a:t>전 윤 회</a:t>
              </a:r>
              <a:endParaRPr lang="en-US" altLang="ko-KR" sz="2400" b="1" dirty="0">
                <a:latin typeface="나눔바른펜" pitchFamily="50" charset="-127"/>
                <a:ea typeface="나눔바른펜" pitchFamily="50" charset="-127"/>
              </a:endParaRPr>
            </a:p>
            <a:p>
              <a:pPr lvl="1" fontAlgn="base">
                <a:lnSpc>
                  <a:spcPct val="150000"/>
                </a:lnSpc>
              </a:pPr>
              <a:r>
                <a:rPr lang="en-US" altLang="ko-KR" dirty="0" smtClean="0">
                  <a:latin typeface="나눔바른펜" pitchFamily="50" charset="-127"/>
                  <a:ea typeface="나눔바른펜" pitchFamily="50" charset="-127"/>
                </a:rPr>
                <a:t>‘</a:t>
              </a:r>
              <a:r>
                <a:rPr lang="ko-KR" altLang="en-US" dirty="0" smtClean="0">
                  <a:latin typeface="나눔바른펜" pitchFamily="50" charset="-127"/>
                  <a:ea typeface="나눔바른펜" pitchFamily="50" charset="-127"/>
                </a:rPr>
                <a:t>맨땅에 코딩</a:t>
              </a:r>
              <a:r>
                <a:rPr lang="en-US" altLang="ko-KR" dirty="0" smtClean="0">
                  <a:latin typeface="나눔바른펜" pitchFamily="50" charset="-127"/>
                  <a:ea typeface="나눔바른펜" pitchFamily="50" charset="-127"/>
                </a:rPr>
                <a:t>’</a:t>
              </a:r>
              <a:r>
                <a:rPr lang="ko-KR" altLang="en-US" dirty="0" smtClean="0">
                  <a:latin typeface="나눔바른펜" pitchFamily="50" charset="-127"/>
                  <a:ea typeface="나눔바른펜" pitchFamily="50" charset="-127"/>
                </a:rPr>
                <a:t>이라는 </a:t>
              </a:r>
              <a:r>
                <a:rPr lang="ko-KR" altLang="en-US" dirty="0" err="1" smtClean="0">
                  <a:latin typeface="나눔바른펜" pitchFamily="50" charset="-127"/>
                  <a:ea typeface="나눔바른펜" pitchFamily="50" charset="-127"/>
                </a:rPr>
                <a:t>팀명처럼</a:t>
              </a:r>
              <a:r>
                <a:rPr lang="ko-KR" altLang="en-US" dirty="0" smtClean="0">
                  <a:latin typeface="나눔바른펜" pitchFamily="50" charset="-127"/>
                  <a:ea typeface="나눔바른펜" pitchFamily="50" charset="-127"/>
                </a:rPr>
                <a:t> 하나부터 열까지 부딪히며 알아가는 과정이었습니다</a:t>
              </a:r>
              <a:r>
                <a:rPr lang="en-US" altLang="ko-KR" dirty="0" smtClean="0">
                  <a:latin typeface="나눔바른펜" pitchFamily="50" charset="-127"/>
                  <a:ea typeface="나눔바른펜" pitchFamily="50" charset="-127"/>
                </a:rPr>
                <a:t>. </a:t>
              </a:r>
              <a:r>
                <a:rPr lang="ko-KR" altLang="en-US" dirty="0" smtClean="0">
                  <a:latin typeface="나눔바른펜" pitchFamily="50" charset="-127"/>
                  <a:ea typeface="나눔바른펜" pitchFamily="50" charset="-127"/>
                </a:rPr>
                <a:t>지치기도 힘들기도 했지만</a:t>
              </a:r>
              <a:r>
                <a:rPr lang="en-US" altLang="ko-KR" dirty="0" smtClean="0">
                  <a:latin typeface="나눔바른펜" pitchFamily="50" charset="-127"/>
                  <a:ea typeface="나눔바른펜" pitchFamily="50" charset="-127"/>
                </a:rPr>
                <a:t> </a:t>
              </a:r>
              <a:r>
                <a:rPr lang="ko-KR" altLang="en-US" dirty="0" smtClean="0">
                  <a:latin typeface="나눔바른펜" pitchFamily="50" charset="-127"/>
                  <a:ea typeface="나눔바른펜" pitchFamily="50" charset="-127"/>
                </a:rPr>
                <a:t>팀원들과 함께 했기에 완성 할 수 있었습니다</a:t>
              </a:r>
              <a:r>
                <a:rPr lang="en-US" altLang="ko-KR" dirty="0" smtClean="0">
                  <a:latin typeface="나눔바른펜" pitchFamily="50" charset="-127"/>
                  <a:ea typeface="나눔바른펜" pitchFamily="50" charset="-127"/>
                </a:rPr>
                <a:t>. </a:t>
              </a:r>
              <a:r>
                <a:rPr lang="ko-KR" altLang="en-US" dirty="0" smtClean="0">
                  <a:latin typeface="나눔바른펜" pitchFamily="50" charset="-127"/>
                  <a:ea typeface="나눔바른펜" pitchFamily="50" charset="-127"/>
                </a:rPr>
                <a:t>아직은 서투른 첫 프로젝트였지만 정말 뿌듯했고</a:t>
              </a:r>
              <a:r>
                <a:rPr lang="en-US" altLang="ko-KR" dirty="0" smtClean="0">
                  <a:latin typeface="나눔바른펜" pitchFamily="50" charset="-127"/>
                  <a:ea typeface="나눔바른펜" pitchFamily="50" charset="-127"/>
                </a:rPr>
                <a:t>, </a:t>
              </a:r>
              <a:r>
                <a:rPr lang="ko-KR" altLang="en-US" dirty="0" smtClean="0">
                  <a:latin typeface="나눔바른펜" pitchFamily="50" charset="-127"/>
                  <a:ea typeface="나눔바른펜" pitchFamily="50" charset="-127"/>
                </a:rPr>
                <a:t>많은 것을 배우 시간이었습니다</a:t>
              </a:r>
              <a:r>
                <a:rPr lang="en-US" altLang="ko-KR" dirty="0" smtClean="0">
                  <a:latin typeface="나눔바른펜" pitchFamily="50" charset="-127"/>
                  <a:ea typeface="나눔바른펜" pitchFamily="50" charset="-127"/>
                </a:rPr>
                <a:t>..</a:t>
              </a:r>
            </a:p>
          </p:txBody>
        </p:sp>
        <p:pic>
          <p:nvPicPr>
            <p:cNvPr id="27" name="Picture 5" descr="C:\Users\student\Desktop\1.jpg"/>
            <p:cNvPicPr preferRelativeResize="0">
              <a:picLocks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2752" y1="67500" x2="0" y2="41667"/>
                          <a14:foregroundMark x1="1835" y1="40833" x2="11009" y2="43333"/>
                          <a14:foregroundMark x1="11009" y1="43333" x2="17431" y2="50000"/>
                          <a14:foregroundMark x1="17431" y1="50000" x2="22936" y2="57500"/>
                          <a14:foregroundMark x1="22936" y1="57500" x2="52294" y2="6667"/>
                          <a14:foregroundMark x1="53211" y1="6667" x2="67890" y2="11667"/>
                          <a14:foregroundMark x1="9174" y1="29167" x2="37615" y2="10833"/>
                          <a14:foregroundMark x1="3670" y1="45833" x2="3670" y2="45833"/>
                          <a14:foregroundMark x1="72477" y1="7500" x2="72477" y2="7500"/>
                          <a14:foregroundMark x1="73394" y1="14167" x2="73394" y2="14167"/>
                          <a14:foregroundMark x1="82569" y1="30000" x2="82569" y2="30000"/>
                          <a14:foregroundMark x1="83486" y1="45833" x2="84404" y2="43333"/>
                          <a14:foregroundMark x1="87156" y1="55000" x2="87156" y2="55000"/>
                          <a14:foregroundMark x1="78899" y1="60000" x2="78899" y2="60000"/>
                          <a14:foregroundMark x1="88073" y1="59167" x2="88073" y2="59167"/>
                          <a14:foregroundMark x1="87156" y1="61667" x2="87156" y2="61667"/>
                          <a14:foregroundMark x1="86239" y1="60833" x2="86239" y2="60833"/>
                          <a14:foregroundMark x1="84404" y1="60000" x2="84404" y2="60000"/>
                          <a14:foregroundMark x1="80734" y1="65000" x2="81651" y2="66667"/>
                          <a14:foregroundMark x1="81651" y1="66667" x2="81651" y2="66667"/>
                          <a14:foregroundMark x1="12844" y1="66667" x2="12844" y2="66667"/>
                          <a14:foregroundMark x1="11927" y1="62500" x2="11927" y2="62500"/>
                          <a14:foregroundMark x1="32110" y1="73333" x2="32110" y2="73333"/>
                          <a14:foregroundMark x1="32110" y1="70000" x2="32110" y2="70000"/>
                          <a14:foregroundMark x1="30275" y1="90000" x2="30275" y2="90000"/>
                          <a14:foregroundMark x1="18349" y1="80833" x2="18349" y2="80833"/>
                          <a14:foregroundMark x1="22936" y1="71667" x2="22936" y2="71667"/>
                          <a14:foregroundMark x1="27523" y1="65000" x2="27523" y2="65000"/>
                          <a14:foregroundMark x1="38532" y1="72500" x2="38532" y2="72500"/>
                          <a14:foregroundMark x1="33945" y1="84167" x2="33945" y2="84167"/>
                          <a14:foregroundMark x1="59633" y1="78333" x2="59633" y2="78333"/>
                          <a14:foregroundMark x1="57798" y1="93333" x2="57798" y2="93333"/>
                          <a14:foregroundMark x1="11927" y1="16667" x2="11927" y2="16667"/>
                          <a14:foregroundMark x1="11927" y1="14167" x2="11927" y2="14167"/>
                          <a14:foregroundMark x1="11927" y1="12500" x2="11927" y2="12500"/>
                          <a14:foregroundMark x1="15596" y1="6667" x2="15596" y2="6667"/>
                          <a14:foregroundMark x1="16514" y1="2500" x2="16514" y2="2500"/>
                          <a14:foregroundMark x1="4587" y1="18333" x2="4587" y2="18333"/>
                          <a14:backgroundMark x1="87156" y1="16667" x2="85321" y2="28333"/>
                          <a14:backgroundMark x1="85321" y1="28333" x2="87156" y2="31667"/>
                          <a14:backgroundMark x1="88991" y1="34167" x2="90826" y2="35000"/>
                          <a14:backgroundMark x1="88073" y1="32500" x2="89908" y2="33333"/>
                          <a14:backgroundMark x1="72477" y1="69167" x2="67890" y2="74167"/>
                          <a14:backgroundMark x1="67890" y1="74167" x2="68807" y2="76667"/>
                          <a14:backgroundMark x1="66055" y1="77500" x2="69725" y2="75000"/>
                          <a14:backgroundMark x1="65138" y1="77500" x2="69725" y2="85833"/>
                          <a14:backgroundMark x1="69725" y1="85000" x2="77064" y2="87500"/>
                          <a14:backgroundMark x1="77064" y1="87500" x2="85321" y2="85000"/>
                          <a14:backgroundMark x1="71560" y1="69167" x2="81651" y2="73333"/>
                          <a14:backgroundMark x1="79817" y1="67500" x2="81651" y2="73333"/>
                          <a14:backgroundMark x1="79817" y1="68333" x2="85321" y2="71667"/>
                          <a14:backgroundMark x1="82569" y1="65000" x2="86239" y2="72500"/>
                          <a14:backgroundMark x1="83486" y1="65833" x2="84404" y2="60833"/>
                          <a14:backgroundMark x1="84404" y1="60833" x2="90826" y2="65000"/>
                          <a14:backgroundMark x1="80734" y1="87500" x2="90826" y2="89167"/>
                          <a14:backgroundMark x1="917" y1="68333" x2="3670" y2="68333"/>
                          <a14:backgroundMark x1="3670" y1="67500" x2="917" y2="72500"/>
                          <a14:backgroundMark x1="917" y1="72500" x2="9174" y2="65000"/>
                          <a14:backgroundMark x1="9174" y1="65833" x2="11009" y2="71667"/>
                          <a14:backgroundMark x1="11009" y1="71667" x2="16514" y2="74167"/>
                          <a14:backgroundMark x1="16514" y1="74167" x2="8257" y2="82500"/>
                          <a14:backgroundMark x1="34862" y1="84167" x2="34862" y2="84167"/>
                          <a14:backgroundMark x1="66055" y1="99167" x2="66055" y2="99167"/>
                          <a14:backgroundMark x1="94495" y1="24167" x2="94495" y2="24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24" y="8525633"/>
              <a:ext cx="900000" cy="90000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그룹 1"/>
          <p:cNvGrpSpPr/>
          <p:nvPr/>
        </p:nvGrpSpPr>
        <p:grpSpPr>
          <a:xfrm>
            <a:off x="2195989" y="2177013"/>
            <a:ext cx="8087878" cy="1892826"/>
            <a:chOff x="2195989" y="3664074"/>
            <a:chExt cx="8087878" cy="1892826"/>
          </a:xfrm>
        </p:grpSpPr>
        <p:pic>
          <p:nvPicPr>
            <p:cNvPr id="28" name="Picture 6" descr="C:\Users\student\Desktop\2.jpg"/>
            <p:cNvPicPr preferRelativeResize="0">
              <a:picLocks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306" b="100000" l="9910" r="85586">
                          <a14:foregroundMark x1="10811" y1="57851" x2="9910" y2="89256"/>
                          <a14:foregroundMark x1="21622" y1="62810" x2="36036" y2="56198"/>
                          <a14:foregroundMark x1="57658" y1="52893" x2="63964" y2="63636"/>
                          <a14:foregroundMark x1="63964" y1="61983" x2="83784" y2="65289"/>
                          <a14:foregroundMark x1="49550" y1="58678" x2="50450" y2="85950"/>
                          <a14:foregroundMark x1="12613" y1="87603" x2="50450" y2="87603"/>
                          <a14:foregroundMark x1="51351" y1="86777" x2="88288" y2="86777"/>
                          <a14:foregroundMark x1="86486" y1="67769" x2="88288" y2="90909"/>
                          <a14:foregroundMark x1="56757" y1="25620" x2="62162" y2="28926"/>
                          <a14:foregroundMark x1="58559" y1="37190" x2="60360" y2="35537"/>
                          <a14:foregroundMark x1="59459" y1="26446" x2="60360" y2="26446"/>
                          <a14:foregroundMark x1="16216" y1="12397" x2="18919" y2="7438"/>
                          <a14:foregroundMark x1="47748" y1="8264" x2="47748" y2="3306"/>
                          <a14:backgroundMark x1="45045" y1="826" x2="57658" y2="7438"/>
                          <a14:backgroundMark x1="56757" y1="8264" x2="59459" y2="18182"/>
                          <a14:backgroundMark x1="59459" y1="19008" x2="58559" y2="23967"/>
                          <a14:backgroundMark x1="59459" y1="23967" x2="69369" y2="33058"/>
                          <a14:backgroundMark x1="63964" y1="28926" x2="60360" y2="38017"/>
                          <a14:backgroundMark x1="58559" y1="39669" x2="57658" y2="38843"/>
                          <a14:backgroundMark x1="60360" y1="36364" x2="57658" y2="38843"/>
                          <a14:backgroundMark x1="57658" y1="39669" x2="57658" y2="50413"/>
                          <a14:backgroundMark x1="58559" y1="51240" x2="61261" y2="54545"/>
                          <a14:backgroundMark x1="60360" y1="55372" x2="63063" y2="58678"/>
                          <a14:backgroundMark x1="63964" y1="58678" x2="89189" y2="66942"/>
                          <a14:backgroundMark x1="10811" y1="26446" x2="15315" y2="28099"/>
                          <a14:backgroundMark x1="15315" y1="28099" x2="15315" y2="33058"/>
                          <a14:backgroundMark x1="15315" y1="33058" x2="18919" y2="30579"/>
                          <a14:backgroundMark x1="18919" y1="32231" x2="15315" y2="38843"/>
                          <a14:backgroundMark x1="18018" y1="33058" x2="20721" y2="39669"/>
                          <a14:backgroundMark x1="22523" y1="39669" x2="26126" y2="49587"/>
                          <a14:backgroundMark x1="26126" y1="48760" x2="31532" y2="52066"/>
                          <a14:backgroundMark x1="31532" y1="52066" x2="33333" y2="54545"/>
                          <a14:backgroundMark x1="32432" y1="53719" x2="33333" y2="57025"/>
                          <a14:backgroundMark x1="33333" y1="57025" x2="24324" y2="60331"/>
                          <a14:backgroundMark x1="23423" y1="60331" x2="9910" y2="57851"/>
                          <a14:backgroundMark x1="88288" y1="66942" x2="90991" y2="669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989" y="3779614"/>
              <a:ext cx="900000" cy="90000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2882092" y="3664074"/>
              <a:ext cx="7401775" cy="18928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1" fontAlgn="base">
                <a:lnSpc>
                  <a:spcPct val="150000"/>
                </a:lnSpc>
              </a:pPr>
              <a:r>
                <a:rPr lang="ko-KR" altLang="en-US" sz="2400" b="1" dirty="0">
                  <a:latin typeface="나눔바른펜" pitchFamily="50" charset="-127"/>
                  <a:ea typeface="나눔바른펜" pitchFamily="50" charset="-127"/>
                </a:rPr>
                <a:t>서 상 원</a:t>
              </a:r>
            </a:p>
            <a:p>
              <a:pPr lvl="1" fontAlgn="base">
                <a:lnSpc>
                  <a:spcPct val="150000"/>
                </a:lnSpc>
              </a:pPr>
              <a:r>
                <a:rPr lang="ko-KR" altLang="en-US" dirty="0" smtClean="0">
                  <a:latin typeface="나눔바른펜" pitchFamily="50" charset="-127"/>
                  <a:ea typeface="나눔바른펜" pitchFamily="50" charset="-127"/>
                </a:rPr>
                <a:t>비전공자였던 제가 이제는 당당하게 프로그래밍을 해본 경험이 있다는 말을 꺼낼 수 있게 되어 뿌듯하고</a:t>
              </a:r>
              <a:r>
                <a:rPr lang="en-US" altLang="ko-KR" dirty="0" smtClean="0">
                  <a:latin typeface="나눔바른펜" pitchFamily="50" charset="-127"/>
                  <a:ea typeface="나눔바른펜" pitchFamily="50" charset="-127"/>
                </a:rPr>
                <a:t>,</a:t>
              </a:r>
              <a:r>
                <a:rPr lang="ko-KR" altLang="en-US" dirty="0" smtClean="0">
                  <a:latin typeface="나눔바른펜" pitchFamily="50" charset="-127"/>
                  <a:ea typeface="나눔바른펜" pitchFamily="50" charset="-127"/>
                </a:rPr>
                <a:t> 평생 제가 만든 작품 하나를 남기고 싶다는 꿈을 이루게 되어서 행복합니다</a:t>
              </a:r>
              <a:r>
                <a:rPr lang="en-US" altLang="ko-KR" dirty="0" smtClean="0">
                  <a:latin typeface="나눔바른펜" pitchFamily="50" charset="-127"/>
                  <a:ea typeface="나눔바른펜" pitchFamily="50" charset="-127"/>
                </a:rPr>
                <a:t>.</a:t>
              </a:r>
              <a:endParaRPr lang="en-US" altLang="ko-KR" dirty="0">
                <a:latin typeface="나눔바른펜" pitchFamily="50" charset="-127"/>
                <a:ea typeface="나눔바른펜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129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1582856" y="1629509"/>
            <a:ext cx="8934414" cy="5130957"/>
          </a:xfrm>
          <a:prstGeom prst="rect">
            <a:avLst/>
          </a:prstGeom>
          <a:solidFill>
            <a:schemeClr val="bg1"/>
          </a:solidFill>
          <a:ln w="98425" cap="sq">
            <a:solidFill>
              <a:schemeClr val="bg1">
                <a:lumMod val="9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2186917" y="342462"/>
            <a:ext cx="3783341" cy="611933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2400" spc="-15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발전 방향  </a:t>
            </a:r>
            <a:endParaRPr lang="en-US" altLang="ko-KR" sz="2400" spc="-150" dirty="0">
              <a:solidFill>
                <a:schemeClr val="tx1">
                  <a:lumMod val="50000"/>
                  <a:lumOff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495675" y="317263"/>
            <a:ext cx="624865" cy="662332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altLang="ko-KR" sz="3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orean Black" pitchFamily="34" charset="-127"/>
                <a:ea typeface="Noto Sans Korean Black" pitchFamily="34" charset="-127"/>
              </a:rPr>
              <a:t>5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583281" y="2122112"/>
            <a:ext cx="6933562" cy="4145749"/>
          </a:xfrm>
          <a:prstGeom prst="rect">
            <a:avLst/>
          </a:prstGeom>
          <a:solidFill>
            <a:schemeClr val="bg1"/>
          </a:solidFill>
          <a:ln w="98425" cap="sq">
            <a:solidFill>
              <a:schemeClr val="bg1">
                <a:lumMod val="9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56809" y="2793991"/>
            <a:ext cx="6186505" cy="2262770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spc="-18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회원 가입 기능 구축</a:t>
            </a:r>
            <a:endParaRPr lang="en-US" altLang="ko-KR" sz="2800" b="1" spc="-18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800" b="1" spc="-18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endParaRPr lang="en-US" altLang="ko-KR" sz="2800" b="1" spc="-18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spc="-18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회원 성향 분석</a:t>
            </a:r>
            <a:endParaRPr lang="en-US" altLang="ko-KR" sz="2800" b="1" spc="-18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2800" b="1" spc="-18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spc="-18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유사도 분석 알고리즘</a:t>
            </a:r>
            <a:endParaRPr lang="ko-KR" altLang="en-US" sz="2800" b="1" spc="-180" dirty="0">
              <a:solidFill>
                <a:schemeClr val="tx1">
                  <a:lumMod val="50000"/>
                  <a:lumOff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468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1871232" y="559233"/>
            <a:ext cx="4479036" cy="5802026"/>
            <a:chOff x="-14286" y="732583"/>
            <a:chExt cx="5120095" cy="5755963"/>
          </a:xfrm>
        </p:grpSpPr>
        <p:sp>
          <p:nvSpPr>
            <p:cNvPr id="16" name="직사각형 15"/>
            <p:cNvSpPr/>
            <p:nvPr/>
          </p:nvSpPr>
          <p:spPr>
            <a:xfrm rot="94011">
              <a:off x="-14286" y="732583"/>
              <a:ext cx="4994629" cy="575596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57150" cmpd="sng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 rot="21540000">
              <a:off x="13894" y="896894"/>
              <a:ext cx="5091915" cy="557347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57150" cmpd="sng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1225">
            <a:off x="7874771" y="2369768"/>
            <a:ext cx="2213909" cy="1473918"/>
          </a:xfrm>
          <a:prstGeom prst="rect">
            <a:avLst/>
          </a:prstGeom>
          <a:solidFill>
            <a:schemeClr val="bg1"/>
          </a:solidFill>
          <a:ln w="57150" cmpd="sng">
            <a:solidFill>
              <a:schemeClr val="tx1"/>
            </a:solidFill>
            <a:miter lim="800000"/>
          </a:ln>
          <a:extLst/>
        </p:spPr>
      </p:pic>
      <p:pic>
        <p:nvPicPr>
          <p:cNvPr id="2053" name="Picture 5" descr="C:\Users\madeit-top1\Documents\PPT\[38] Angrymomo_cartoon black\4TboyBKj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628" y="2568565"/>
            <a:ext cx="881760" cy="53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 rot="180000">
            <a:off x="8514448" y="587295"/>
            <a:ext cx="1090823" cy="705278"/>
          </a:xfrm>
          <a:prstGeom prst="rect">
            <a:avLst/>
          </a:prstGeom>
          <a:solidFill>
            <a:srgbClr val="FFFF00"/>
          </a:solidFill>
          <a:ln w="57150" cmpd="sng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 rot="180000">
            <a:off x="9733677" y="604861"/>
            <a:ext cx="419591" cy="705278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 cmpd="sng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 rot="180000">
            <a:off x="9099394" y="1468582"/>
            <a:ext cx="1006838" cy="705278"/>
          </a:xfrm>
          <a:prstGeom prst="rect">
            <a:avLst/>
          </a:prstGeom>
          <a:solidFill>
            <a:srgbClr val="7EFF6D"/>
          </a:solidFill>
          <a:ln w="57150" cmpd="sng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44746" y="2199724"/>
            <a:ext cx="2584073" cy="1694794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3600" spc="-1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Don’t forget today</a:t>
            </a:r>
            <a:r>
              <a:rPr lang="en-US" altLang="ko-KR" sz="3600" spc="-1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!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59266" y="5733257"/>
            <a:ext cx="2380550" cy="482795"/>
          </a:xfrm>
          <a:prstGeom prst="rect">
            <a:avLst/>
          </a:prstGeom>
        </p:spPr>
        <p:txBody>
          <a:bodyPr wrap="square" lIns="107287" tIns="53643" rIns="107287" bIns="53643" rtlCol="0">
            <a:spAutoFit/>
          </a:bodyPr>
          <a:lstStyle/>
          <a:p>
            <a:pPr>
              <a:spcBef>
                <a:spcPts val="400"/>
              </a:spcBef>
            </a:pPr>
            <a:r>
              <a:rPr lang="ko-KR" altLang="en-US" sz="1050" b="1" spc="30" dirty="0" err="1">
                <a:gradFill flip="none" rotWithShape="1">
                  <a:gsLst>
                    <a:gs pos="0">
                      <a:schemeClr val="bg1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팀명</a:t>
            </a:r>
            <a:r>
              <a:rPr lang="ko-KR" altLang="en-US" sz="1050" b="1" spc="30" dirty="0">
                <a:gradFill flip="none" rotWithShape="1">
                  <a:gsLst>
                    <a:gs pos="0">
                      <a:schemeClr val="bg1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050" b="1" spc="30" dirty="0">
                <a:gradFill flip="none" rotWithShape="1">
                  <a:gsLst>
                    <a:gs pos="0">
                      <a:schemeClr val="bg1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– </a:t>
            </a:r>
            <a:r>
              <a:rPr lang="ko-KR" altLang="en-US" sz="1050" b="1" spc="30" dirty="0">
                <a:gradFill flip="none" rotWithShape="1">
                  <a:gsLst>
                    <a:gs pos="0">
                      <a:schemeClr val="bg1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맨땅에 코딩</a:t>
            </a:r>
            <a:endParaRPr lang="en-US" altLang="ko-KR" sz="1050" b="1" spc="30" dirty="0">
              <a:gradFill flip="none" rotWithShape="1">
                <a:gsLst>
                  <a:gs pos="0">
                    <a:schemeClr val="bg1">
                      <a:lumMod val="7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  <a:tileRect/>
              </a:gra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spcBef>
                <a:spcPts val="400"/>
              </a:spcBef>
            </a:pPr>
            <a:r>
              <a:rPr lang="ko-KR" altLang="en-US" sz="1050" b="1" spc="30" dirty="0">
                <a:gradFill flip="none" rotWithShape="1">
                  <a:gsLst>
                    <a:gs pos="0">
                      <a:schemeClr val="bg1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팀원 </a:t>
            </a:r>
            <a:r>
              <a:rPr lang="en-US" altLang="ko-KR" sz="1050" b="1" spc="30" dirty="0">
                <a:gradFill flip="none" rotWithShape="1">
                  <a:gsLst>
                    <a:gs pos="0">
                      <a:schemeClr val="bg1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– </a:t>
            </a:r>
            <a:r>
              <a:rPr lang="ko-KR" altLang="en-US" sz="1050" b="1" spc="30" dirty="0">
                <a:gradFill flip="none" rotWithShape="1">
                  <a:gsLst>
                    <a:gs pos="0">
                      <a:schemeClr val="bg1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김창현 서상원 이소윤 이보배 전윤회</a:t>
            </a: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03280">
            <a:off x="7147377" y="3826362"/>
            <a:ext cx="2181225" cy="1944799"/>
          </a:xfrm>
          <a:prstGeom prst="rect">
            <a:avLst/>
          </a:prstGeom>
          <a:solidFill>
            <a:schemeClr val="bg1"/>
          </a:solidFill>
          <a:ln w="57150" cmpd="sng">
            <a:solidFill>
              <a:schemeClr val="tx1"/>
            </a:solidFill>
            <a:miter lim="800000"/>
          </a:ln>
          <a:extLst/>
        </p:spPr>
      </p:pic>
      <p:pic>
        <p:nvPicPr>
          <p:cNvPr id="2054" name="Picture 6" descr="C:\Users\madeit-top1\Documents\PPT\[38] Angrymomo_cartoon black\Comic-pow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8250">
            <a:off x="8502545" y="5218469"/>
            <a:ext cx="1771147" cy="128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92725" y="4798761"/>
            <a:ext cx="4860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http://70.12.115.106:8000/articleboard/mdcd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4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1225">
            <a:off x="7874771" y="2369768"/>
            <a:ext cx="2213909" cy="1473918"/>
          </a:xfrm>
          <a:prstGeom prst="rect">
            <a:avLst/>
          </a:prstGeom>
          <a:solidFill>
            <a:schemeClr val="bg1"/>
          </a:solidFill>
          <a:ln w="57150" cmpd="sng">
            <a:solidFill>
              <a:schemeClr val="tx1"/>
            </a:solidFill>
            <a:miter lim="800000"/>
          </a:ln>
          <a:extLst/>
        </p:spPr>
      </p:pic>
      <p:pic>
        <p:nvPicPr>
          <p:cNvPr id="2053" name="Picture 5" descr="C:\Users\madeit-top1\Documents\PPT\[38] Angrymomo_cartoon black\4TboyBKj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628" y="2568565"/>
            <a:ext cx="881760" cy="53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 rot="180000">
            <a:off x="8514448" y="587295"/>
            <a:ext cx="1090823" cy="705278"/>
          </a:xfrm>
          <a:prstGeom prst="rect">
            <a:avLst/>
          </a:prstGeom>
          <a:solidFill>
            <a:srgbClr val="FFFF00"/>
          </a:solidFill>
          <a:ln w="57150" cmpd="sng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 rot="180000">
            <a:off x="9733677" y="604861"/>
            <a:ext cx="419591" cy="705278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 cmpd="sng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 rot="180000">
            <a:off x="9099394" y="1468582"/>
            <a:ext cx="1006838" cy="705278"/>
          </a:xfrm>
          <a:prstGeom prst="rect">
            <a:avLst/>
          </a:prstGeom>
          <a:solidFill>
            <a:srgbClr val="7EFF6D"/>
          </a:solidFill>
          <a:ln w="57150" cmpd="sng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871232" y="559233"/>
            <a:ext cx="4479036" cy="5802026"/>
            <a:chOff x="-14286" y="732583"/>
            <a:chExt cx="5120095" cy="5755963"/>
          </a:xfrm>
        </p:grpSpPr>
        <p:sp>
          <p:nvSpPr>
            <p:cNvPr id="28" name="직사각형 27"/>
            <p:cNvSpPr/>
            <p:nvPr/>
          </p:nvSpPr>
          <p:spPr>
            <a:xfrm rot="94011">
              <a:off x="-14286" y="732583"/>
              <a:ext cx="4994629" cy="575596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57150" cmpd="sng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 rot="21540000">
              <a:off x="13894" y="896894"/>
              <a:ext cx="5091915" cy="557347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57150" cmpd="sng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108808" y="766549"/>
            <a:ext cx="3516682" cy="662332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36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Noto Sans Korean Black" pitchFamily="34" charset="-127"/>
                <a:ea typeface="Noto Sans Korean Black" pitchFamily="34" charset="-127"/>
              </a:rPr>
              <a:t>CONTENTS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1866" y="1550594"/>
            <a:ext cx="4311041" cy="5078925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marL="457200" indent="-457200">
              <a:spcBef>
                <a:spcPts val="600"/>
              </a:spcBef>
              <a:buAutoNum type="arabicPeriod"/>
            </a:pPr>
            <a:r>
              <a:rPr lang="ko-KR" altLang="en-US" sz="2400" spc="-1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개발 의도</a:t>
            </a:r>
            <a:endParaRPr lang="en-US" altLang="ko-KR" sz="24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6200000" scaled="1"/>
              </a:gra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1">
              <a:spcBef>
                <a:spcPts val="600"/>
              </a:spcBef>
            </a:pPr>
            <a:r>
              <a:rPr lang="en-US" altLang="ko-KR" sz="2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sz="16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기획배경 </a:t>
            </a:r>
            <a:r>
              <a:rPr lang="en-US" altLang="ko-KR" sz="16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sz="16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기존  시장</a:t>
            </a:r>
            <a:endParaRPr lang="en-US" altLang="ko-KR" sz="5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6200000" scaled="1"/>
              </a:gra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indent="-457200">
              <a:spcBef>
                <a:spcPts val="600"/>
              </a:spcBef>
              <a:buAutoNum type="arabicPeriod" startAt="2"/>
            </a:pPr>
            <a:r>
              <a:rPr lang="ko-KR" altLang="en-US" sz="2400" spc="-1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개발 단계 </a:t>
            </a:r>
            <a:endParaRPr lang="en-US" altLang="ko-KR" sz="24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6200000" scaled="1"/>
              </a:gra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6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                -   </a:t>
            </a:r>
            <a:r>
              <a:rPr lang="ko-KR" altLang="en-US" sz="16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역할분담</a:t>
            </a:r>
            <a:endParaRPr lang="en-US" altLang="ko-KR" sz="16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6200000" scaled="1"/>
              </a:gra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6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                -   </a:t>
            </a:r>
            <a:r>
              <a:rPr lang="ko-KR" altLang="en-US" sz="1600" spc="-1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개발일정</a:t>
            </a:r>
            <a:endParaRPr lang="en-US" altLang="ko-KR" sz="5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6200000" scaled="1"/>
              </a:gra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indent="-457200">
              <a:spcBef>
                <a:spcPts val="600"/>
              </a:spcBef>
              <a:buAutoNum type="arabicPlain" startAt="3"/>
            </a:pPr>
            <a:r>
              <a:rPr lang="ko-KR" altLang="en-US" sz="2400" spc="-1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개발 구현</a:t>
            </a:r>
            <a:endParaRPr lang="en-US" altLang="ko-KR" sz="2400" spc="-15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6200000" scaled="1"/>
              </a:gra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1">
              <a:spcBef>
                <a:spcPts val="600"/>
              </a:spcBef>
            </a:pPr>
            <a:r>
              <a:rPr lang="en-US" altLang="ko-KR" sz="1600" spc="-1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     </a:t>
            </a:r>
            <a:r>
              <a:rPr lang="en-US" altLang="ko-KR" sz="16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R</a:t>
            </a:r>
          </a:p>
          <a:p>
            <a:pPr marL="742950" lvl="1" indent="-285750">
              <a:spcBef>
                <a:spcPts val="600"/>
              </a:spcBef>
              <a:buFontTx/>
              <a:buChar char="-"/>
            </a:pPr>
            <a:r>
              <a:rPr lang="en-US" altLang="ko-KR" sz="1600" spc="-1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DB </a:t>
            </a:r>
            <a:r>
              <a:rPr lang="ko-KR" altLang="en-US" sz="1600" spc="-1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설계</a:t>
            </a:r>
            <a:endParaRPr lang="en-US" altLang="ko-KR" sz="1600" spc="-15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6200000" scaled="1"/>
              </a:gra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1">
              <a:spcBef>
                <a:spcPts val="600"/>
              </a:spcBef>
            </a:pPr>
            <a:r>
              <a:rPr lang="en-US" altLang="ko-KR" sz="16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en-US" altLang="ko-KR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  </a:t>
            </a:r>
            <a:r>
              <a:rPr lang="en-US" altLang="ko-KR" spc="-1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  </a:t>
            </a:r>
            <a:r>
              <a:rPr lang="en-US" altLang="ko-KR" sz="1600" spc="-1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Java</a:t>
            </a:r>
            <a:endParaRPr lang="en-US" altLang="ko-KR" sz="16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6200000" scaled="1"/>
              </a:gra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800100" lvl="1" indent="-342900">
              <a:spcBef>
                <a:spcPts val="600"/>
              </a:spcBef>
              <a:buFontTx/>
              <a:buChar char="-"/>
            </a:pPr>
            <a:endParaRPr lang="en-US" altLang="ko-KR" sz="24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6200000" scaled="1"/>
              </a:gra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indent="-457200">
              <a:spcBef>
                <a:spcPts val="600"/>
              </a:spcBef>
              <a:buAutoNum type="arabicPlain" startAt="4"/>
            </a:pPr>
            <a:r>
              <a:rPr lang="ko-KR" altLang="en-US" sz="2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개발 후기</a:t>
            </a:r>
            <a:endParaRPr lang="en-US" altLang="ko-KR" sz="24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6200000" scaled="1"/>
              </a:gra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sz="24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6200000" scaled="1"/>
              </a:gra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33" name="Picture 4" descr="C:\Users\madeit-top1\Documents\PPT\[38] Angrymomo_cartoon black\speech_bubble_comic_0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7882" y1="14574" x2="18229" y2="66368"/>
                        <a14:foregroundMark x1="7118" y1="28251" x2="7292" y2="52242"/>
                        <a14:foregroundMark x1="42535" y1="73991" x2="81771" y2="68161"/>
                        <a14:foregroundMark x1="93750" y1="41256" x2="91146" y2="48430"/>
                        <a14:foregroundMark x1="88542" y1="22197" x2="36806" y2="6054"/>
                        <a14:foregroundMark x1="51215" y1="7175" x2="82639" y2="150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759" y="378870"/>
            <a:ext cx="868185" cy="63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 rot="21480000">
            <a:off x="4728835" y="502808"/>
            <a:ext cx="646030" cy="293000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ctr"/>
            <a:r>
              <a:rPr lang="ko-KR" altLang="en-US" sz="1200" b="1" spc="-180" dirty="0" err="1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목ㅋ차ㅋ</a:t>
            </a:r>
            <a:endParaRPr lang="ko-KR" altLang="en-US" sz="1200" b="1" spc="-180" dirty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03280">
            <a:off x="7147377" y="3826362"/>
            <a:ext cx="2181225" cy="1944799"/>
          </a:xfrm>
          <a:prstGeom prst="rect">
            <a:avLst/>
          </a:prstGeom>
          <a:solidFill>
            <a:schemeClr val="bg1"/>
          </a:solidFill>
          <a:ln w="57150" cmpd="sng">
            <a:solidFill>
              <a:schemeClr val="tx1"/>
            </a:solidFill>
            <a:miter lim="800000"/>
          </a:ln>
          <a:extLst/>
        </p:spPr>
      </p:pic>
      <p:pic>
        <p:nvPicPr>
          <p:cNvPr id="2054" name="Picture 6" descr="C:\Users\madeit-top1\Documents\PPT\[38] Angrymomo_cartoon black\Comic-pow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8250">
            <a:off x="8502545" y="5218469"/>
            <a:ext cx="1771147" cy="128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60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1496605" y="1234066"/>
            <a:ext cx="9198790" cy="84164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111321" y="1105598"/>
            <a:ext cx="5999769" cy="970108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>
                    <a:lumMod val="65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웹툰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 시장의 </a:t>
            </a:r>
            <a:r>
              <a:rPr lang="ko-KR" altLang="en-US" sz="2000" b="1" dirty="0" smtClean="0">
                <a:solidFill>
                  <a:schemeClr val="bg1">
                    <a:lumMod val="65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급성장 이후 포화 상태에 이른 시장에서</a:t>
            </a:r>
            <a:endParaRPr lang="ko-KR" altLang="en-US" sz="3200" b="1" spc="-18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3600" b="1" dirty="0" err="1">
                <a:latin typeface="나눔바른펜" pitchFamily="50" charset="-127"/>
                <a:ea typeface="나눔바른펜" pitchFamily="50" charset="-127"/>
              </a:rPr>
              <a:t>웹툰</a:t>
            </a:r>
            <a:r>
              <a:rPr lang="ko-KR" altLang="en-US" sz="3600" b="1" dirty="0"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ko-KR" altLang="en-US" sz="3600" b="1" dirty="0" err="1">
                <a:latin typeface="나눔바른펜" pitchFamily="50" charset="-127"/>
                <a:ea typeface="나눔바른펜" pitchFamily="50" charset="-127"/>
              </a:rPr>
              <a:t>큐레이션</a:t>
            </a:r>
            <a:r>
              <a:rPr lang="en-US" altLang="ko-KR" sz="3600" b="1" spc="-18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!</a:t>
            </a:r>
            <a:endParaRPr lang="ko-KR" altLang="en-US" sz="3200" b="1" spc="-18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186917" y="288688"/>
            <a:ext cx="3783341" cy="611933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2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개발의도 </a:t>
            </a:r>
            <a:r>
              <a:rPr lang="en-US" altLang="ko-KR" sz="2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sz="2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기획배경</a:t>
            </a:r>
            <a:endParaRPr lang="en-US" altLang="ko-KR" sz="2400" spc="-150" dirty="0">
              <a:solidFill>
                <a:schemeClr val="tx1">
                  <a:lumMod val="50000"/>
                  <a:lumOff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495675" y="317263"/>
            <a:ext cx="624865" cy="662332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altLang="ko-KR" sz="3600" spc="-150" dirty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6200000" scaled="1"/>
                </a:gradFill>
                <a:latin typeface="Noto Sans Korean Black" pitchFamily="34" charset="-127"/>
                <a:ea typeface="Noto Sans Korean Black" pitchFamily="34" charset="-127"/>
              </a:rPr>
              <a:t>1</a:t>
            </a:r>
          </a:p>
        </p:txBody>
      </p:sp>
      <p:sp>
        <p:nvSpPr>
          <p:cNvPr id="10" name="자유형 9"/>
          <p:cNvSpPr>
            <a:spLocks noChangeAspect="1"/>
          </p:cNvSpPr>
          <p:nvPr/>
        </p:nvSpPr>
        <p:spPr>
          <a:xfrm>
            <a:off x="3108153" y="2367873"/>
            <a:ext cx="5975695" cy="2197206"/>
          </a:xfrm>
          <a:custGeom>
            <a:avLst/>
            <a:gdLst>
              <a:gd name="connsiteX0" fmla="*/ 0 w 11607800"/>
              <a:gd name="connsiteY0" fmla="*/ 0 h 3467812"/>
              <a:gd name="connsiteX1" fmla="*/ 11607800 w 11607800"/>
              <a:gd name="connsiteY1" fmla="*/ 0 h 3467812"/>
              <a:gd name="connsiteX2" fmla="*/ 11607800 w 11607800"/>
              <a:gd name="connsiteY2" fmla="*/ 2247784 h 3467812"/>
              <a:gd name="connsiteX3" fmla="*/ 0 w 11607800"/>
              <a:gd name="connsiteY3" fmla="*/ 3467812 h 3467812"/>
              <a:gd name="connsiteX4" fmla="*/ 0 w 11607800"/>
              <a:gd name="connsiteY4" fmla="*/ 0 h 346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7800" h="3467812">
                <a:moveTo>
                  <a:pt x="0" y="0"/>
                </a:moveTo>
                <a:lnTo>
                  <a:pt x="11607800" y="0"/>
                </a:lnTo>
                <a:lnTo>
                  <a:pt x="11607800" y="2247784"/>
                </a:lnTo>
                <a:lnTo>
                  <a:pt x="0" y="3467812"/>
                </a:lnTo>
                <a:lnTo>
                  <a:pt x="0" y="0"/>
                </a:lnTo>
                <a:close/>
              </a:path>
            </a:pathLst>
          </a:custGeom>
          <a:solidFill>
            <a:srgbClr val="FEED23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>
            <a:spLocks noChangeAspect="1"/>
          </p:cNvSpPr>
          <p:nvPr/>
        </p:nvSpPr>
        <p:spPr>
          <a:xfrm>
            <a:off x="6073364" y="3964307"/>
            <a:ext cx="3024708" cy="2448834"/>
          </a:xfrm>
          <a:custGeom>
            <a:avLst/>
            <a:gdLst>
              <a:gd name="connsiteX0" fmla="*/ 5875501 w 5875501"/>
              <a:gd name="connsiteY0" fmla="*/ 0 h 3864952"/>
              <a:gd name="connsiteX1" fmla="*/ 5875501 w 5875501"/>
              <a:gd name="connsiteY1" fmla="*/ 3864952 h 3864952"/>
              <a:gd name="connsiteX2" fmla="*/ 690258 w 5875501"/>
              <a:gd name="connsiteY2" fmla="*/ 3864952 h 3864952"/>
              <a:gd name="connsiteX3" fmla="*/ 0 w 5875501"/>
              <a:gd name="connsiteY3" fmla="*/ 617540 h 3864952"/>
              <a:gd name="connsiteX4" fmla="*/ 5875501 w 5875501"/>
              <a:gd name="connsiteY4" fmla="*/ 0 h 3864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75501" h="3864952">
                <a:moveTo>
                  <a:pt x="5875501" y="0"/>
                </a:moveTo>
                <a:lnTo>
                  <a:pt x="5875501" y="3864952"/>
                </a:lnTo>
                <a:lnTo>
                  <a:pt x="690258" y="3864952"/>
                </a:lnTo>
                <a:lnTo>
                  <a:pt x="0" y="617540"/>
                </a:lnTo>
                <a:lnTo>
                  <a:pt x="5875501" y="0"/>
                </a:lnTo>
                <a:close/>
              </a:path>
            </a:pathLst>
          </a:custGeom>
          <a:pattFill prst="pct10">
            <a:fgClr>
              <a:srgbClr val="AEE090"/>
            </a:fgClr>
            <a:bgClr>
              <a:srgbClr val="79CB44"/>
            </a:bgClr>
          </a:patt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>
            <a:spLocks noChangeAspect="1"/>
          </p:cNvSpPr>
          <p:nvPr/>
        </p:nvSpPr>
        <p:spPr>
          <a:xfrm>
            <a:off x="3098304" y="4367016"/>
            <a:ext cx="3175497" cy="2041004"/>
          </a:xfrm>
          <a:custGeom>
            <a:avLst/>
            <a:gdLst>
              <a:gd name="connsiteX0" fmla="*/ 5483703 w 6168409"/>
              <a:gd name="connsiteY0" fmla="*/ 0 h 3221283"/>
              <a:gd name="connsiteX1" fmla="*/ 6168409 w 6168409"/>
              <a:gd name="connsiteY1" fmla="*/ 3221283 h 3221283"/>
              <a:gd name="connsiteX2" fmla="*/ 0 w 6168409"/>
              <a:gd name="connsiteY2" fmla="*/ 3221283 h 3221283"/>
              <a:gd name="connsiteX3" fmla="*/ 0 w 6168409"/>
              <a:gd name="connsiteY3" fmla="*/ 576360 h 3221283"/>
              <a:gd name="connsiteX4" fmla="*/ 5483703 w 6168409"/>
              <a:gd name="connsiteY4" fmla="*/ 0 h 3221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8409" h="3221283">
                <a:moveTo>
                  <a:pt x="5483703" y="0"/>
                </a:moveTo>
                <a:lnTo>
                  <a:pt x="6168409" y="3221283"/>
                </a:lnTo>
                <a:lnTo>
                  <a:pt x="0" y="3221283"/>
                </a:lnTo>
                <a:lnTo>
                  <a:pt x="0" y="576360"/>
                </a:lnTo>
                <a:lnTo>
                  <a:pt x="5483703" y="0"/>
                </a:lnTo>
                <a:close/>
              </a:path>
            </a:pathLst>
          </a:custGeom>
          <a:pattFill prst="pct5">
            <a:fgClr>
              <a:srgbClr val="73C7E9"/>
            </a:fgClr>
            <a:bgClr>
              <a:srgbClr val="29AADE"/>
            </a:bgClr>
          </a:patt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구름 모양 설명선 12"/>
          <p:cNvSpPr>
            <a:spLocks noChangeAspect="1"/>
          </p:cNvSpPr>
          <p:nvPr/>
        </p:nvSpPr>
        <p:spPr>
          <a:xfrm>
            <a:off x="6766491" y="4412833"/>
            <a:ext cx="2203819" cy="1896163"/>
          </a:xfrm>
          <a:prstGeom prst="cloudCallout">
            <a:avLst>
              <a:gd name="adj1" fmla="val -62798"/>
              <a:gd name="adj2" fmla="val 413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구름 모양 설명선 13"/>
          <p:cNvSpPr>
            <a:spLocks noChangeAspect="1"/>
          </p:cNvSpPr>
          <p:nvPr/>
        </p:nvSpPr>
        <p:spPr>
          <a:xfrm>
            <a:off x="6926757" y="4474810"/>
            <a:ext cx="2055106" cy="1768210"/>
          </a:xfrm>
          <a:prstGeom prst="cloudCallout">
            <a:avLst>
              <a:gd name="adj1" fmla="val -65939"/>
              <a:gd name="adj2" fmla="val 4360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i="1" dirty="0">
              <a:solidFill>
                <a:schemeClr val="tx2">
                  <a:lumMod val="50000"/>
                </a:schemeClr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grpSp>
        <p:nvGrpSpPr>
          <p:cNvPr id="18" name="그룹 17"/>
          <p:cNvGrpSpPr>
            <a:grpSpLocks noChangeAspect="1"/>
          </p:cNvGrpSpPr>
          <p:nvPr/>
        </p:nvGrpSpPr>
        <p:grpSpPr>
          <a:xfrm>
            <a:off x="3585295" y="2348881"/>
            <a:ext cx="5684634" cy="1837391"/>
            <a:chOff x="866652" y="209607"/>
            <a:chExt cx="11042414" cy="2899924"/>
          </a:xfrm>
        </p:grpSpPr>
        <p:sp>
          <p:nvSpPr>
            <p:cNvPr id="19" name="사다리꼴 18"/>
            <p:cNvSpPr/>
            <p:nvPr/>
          </p:nvSpPr>
          <p:spPr>
            <a:xfrm rot="3600000">
              <a:off x="5391090" y="-829948"/>
              <a:ext cx="199386" cy="4448726"/>
            </a:xfrm>
            <a:prstGeom prst="trapezoid">
              <a:avLst>
                <a:gd name="adj" fmla="val 44222"/>
              </a:avLst>
            </a:prstGeom>
            <a:solidFill>
              <a:srgbClr val="FFCC29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다리꼴 19"/>
            <p:cNvSpPr/>
            <p:nvPr/>
          </p:nvSpPr>
          <p:spPr>
            <a:xfrm rot="4595069" flipH="1">
              <a:off x="7274943" y="-2695182"/>
              <a:ext cx="254973" cy="9013273"/>
            </a:xfrm>
            <a:prstGeom prst="trapezoid">
              <a:avLst>
                <a:gd name="adj" fmla="val 44222"/>
              </a:avLst>
            </a:prstGeom>
            <a:solidFill>
              <a:srgbClr val="FFCC29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다리꼴 20"/>
            <p:cNvSpPr/>
            <p:nvPr/>
          </p:nvSpPr>
          <p:spPr>
            <a:xfrm rot="2700000">
              <a:off x="3782178" y="-320404"/>
              <a:ext cx="117475" cy="3452975"/>
            </a:xfrm>
            <a:prstGeom prst="trapezoid">
              <a:avLst>
                <a:gd name="adj" fmla="val 44222"/>
              </a:avLst>
            </a:prstGeom>
            <a:solidFill>
              <a:srgbClr val="FFCC29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다리꼴 21"/>
            <p:cNvSpPr/>
            <p:nvPr/>
          </p:nvSpPr>
          <p:spPr>
            <a:xfrm rot="900000">
              <a:off x="2736282" y="256537"/>
              <a:ext cx="160571" cy="2358567"/>
            </a:xfrm>
            <a:prstGeom prst="trapezoid">
              <a:avLst>
                <a:gd name="adj" fmla="val 44222"/>
              </a:avLst>
            </a:prstGeom>
            <a:solidFill>
              <a:srgbClr val="FFCC29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다리꼴 22"/>
            <p:cNvSpPr/>
            <p:nvPr/>
          </p:nvSpPr>
          <p:spPr>
            <a:xfrm rot="20700000">
              <a:off x="1487545" y="209607"/>
              <a:ext cx="149879" cy="2495435"/>
            </a:xfrm>
            <a:prstGeom prst="trapezoid">
              <a:avLst>
                <a:gd name="adj" fmla="val 44222"/>
              </a:avLst>
            </a:prstGeom>
            <a:solidFill>
              <a:srgbClr val="FFCC29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다리꼴 23"/>
            <p:cNvSpPr/>
            <p:nvPr/>
          </p:nvSpPr>
          <p:spPr>
            <a:xfrm rot="18900000">
              <a:off x="866652" y="1300854"/>
              <a:ext cx="114496" cy="1808677"/>
            </a:xfrm>
            <a:prstGeom prst="trapezoid">
              <a:avLst>
                <a:gd name="adj" fmla="val 44222"/>
              </a:avLst>
            </a:prstGeom>
            <a:solidFill>
              <a:srgbClr val="FFCC29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다리꼴 24"/>
            <p:cNvSpPr/>
            <p:nvPr/>
          </p:nvSpPr>
          <p:spPr>
            <a:xfrm rot="4989772" flipH="1">
              <a:off x="7267897" y="-1883850"/>
              <a:ext cx="194521" cy="8910605"/>
            </a:xfrm>
            <a:prstGeom prst="trapezoid">
              <a:avLst>
                <a:gd name="adj" fmla="val 44222"/>
              </a:avLst>
            </a:prstGeom>
            <a:solidFill>
              <a:srgbClr val="FFCC29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자유형 25"/>
          <p:cNvSpPr>
            <a:spLocks noChangeAspect="1"/>
          </p:cNvSpPr>
          <p:nvPr/>
        </p:nvSpPr>
        <p:spPr>
          <a:xfrm>
            <a:off x="3273701" y="2949910"/>
            <a:ext cx="3024606" cy="1559210"/>
          </a:xfrm>
          <a:custGeom>
            <a:avLst/>
            <a:gdLst>
              <a:gd name="connsiteX0" fmla="*/ 2033931 w 3292207"/>
              <a:gd name="connsiteY0" fmla="*/ 720 h 1650980"/>
              <a:gd name="connsiteX1" fmla="*/ 2215961 w 3292207"/>
              <a:gd name="connsiteY1" fmla="*/ 81727 h 1650980"/>
              <a:gd name="connsiteX2" fmla="*/ 2275044 w 3292207"/>
              <a:gd name="connsiteY2" fmla="*/ 152472 h 1650980"/>
              <a:gd name="connsiteX3" fmla="*/ 2278696 w 3292207"/>
              <a:gd name="connsiteY3" fmla="*/ 156845 h 1650980"/>
              <a:gd name="connsiteX4" fmla="*/ 2534324 w 3292207"/>
              <a:gd name="connsiteY4" fmla="*/ 1779 h 1650980"/>
              <a:gd name="connsiteX5" fmla="*/ 2708198 w 3292207"/>
              <a:gd name="connsiteY5" fmla="*/ 36798 h 1650980"/>
              <a:gd name="connsiteX6" fmla="*/ 2926001 w 3292207"/>
              <a:gd name="connsiteY6" fmla="*/ 364296 h 1650980"/>
              <a:gd name="connsiteX7" fmla="*/ 2927187 w 3292207"/>
              <a:gd name="connsiteY7" fmla="*/ 364880 h 1650980"/>
              <a:gd name="connsiteX8" fmla="*/ 3019283 w 3292207"/>
              <a:gd name="connsiteY8" fmla="*/ 410246 h 1650980"/>
              <a:gd name="connsiteX9" fmla="*/ 3205521 w 3292207"/>
              <a:gd name="connsiteY9" fmla="*/ 682142 h 1650980"/>
              <a:gd name="connsiteX10" fmla="*/ 3193010 w 3292207"/>
              <a:gd name="connsiteY10" fmla="*/ 1026799 h 1650980"/>
              <a:gd name="connsiteX11" fmla="*/ 3289200 w 3292207"/>
              <a:gd name="connsiteY11" fmla="*/ 1277768 h 1650980"/>
              <a:gd name="connsiteX12" fmla="*/ 3292207 w 3292207"/>
              <a:gd name="connsiteY12" fmla="*/ 1316505 h 1650980"/>
              <a:gd name="connsiteX13" fmla="*/ 109889 w 3292207"/>
              <a:gd name="connsiteY13" fmla="*/ 1650980 h 1650980"/>
              <a:gd name="connsiteX14" fmla="*/ 88426 w 3292207"/>
              <a:gd name="connsiteY14" fmla="*/ 1630271 h 1650980"/>
              <a:gd name="connsiteX15" fmla="*/ 2409 w 3292207"/>
              <a:gd name="connsiteY15" fmla="*/ 1311265 h 1650980"/>
              <a:gd name="connsiteX16" fmla="*/ 297491 w 3292207"/>
              <a:gd name="connsiteY16" fmla="*/ 962921 h 1650980"/>
              <a:gd name="connsiteX17" fmla="*/ 300314 w 3292207"/>
              <a:gd name="connsiteY17" fmla="*/ 953738 h 1650980"/>
              <a:gd name="connsiteX18" fmla="*/ 431759 w 3292207"/>
              <a:gd name="connsiteY18" fmla="*/ 453510 h 1650980"/>
              <a:gd name="connsiteX19" fmla="*/ 1071206 w 3292207"/>
              <a:gd name="connsiteY19" fmla="*/ 339228 h 1650980"/>
              <a:gd name="connsiteX20" fmla="*/ 1071329 w 3292207"/>
              <a:gd name="connsiteY20" fmla="*/ 339017 h 1650980"/>
              <a:gd name="connsiteX21" fmla="*/ 1070825 w 3292207"/>
              <a:gd name="connsiteY21" fmla="*/ 338557 h 1650980"/>
              <a:gd name="connsiteX22" fmla="*/ 1071351 w 3292207"/>
              <a:gd name="connsiteY22" fmla="*/ 338979 h 1650980"/>
              <a:gd name="connsiteX23" fmla="*/ 1127599 w 3292207"/>
              <a:gd name="connsiteY23" fmla="*/ 242139 h 1650980"/>
              <a:gd name="connsiteX24" fmla="*/ 1715918 w 3292207"/>
              <a:gd name="connsiteY24" fmla="*/ 220589 h 1650980"/>
              <a:gd name="connsiteX25" fmla="*/ 1718793 w 3292207"/>
              <a:gd name="connsiteY25" fmla="*/ 215389 h 1650980"/>
              <a:gd name="connsiteX26" fmla="*/ 1760556 w 3292207"/>
              <a:gd name="connsiteY26" fmla="*/ 139865 h 1650980"/>
              <a:gd name="connsiteX27" fmla="*/ 1967135 w 3292207"/>
              <a:gd name="connsiteY27" fmla="*/ 3955 h 1650980"/>
              <a:gd name="connsiteX28" fmla="*/ 2033931 w 3292207"/>
              <a:gd name="connsiteY28" fmla="*/ 720 h 165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292207" h="1650980">
                <a:moveTo>
                  <a:pt x="2033931" y="720"/>
                </a:moveTo>
                <a:cubicBezTo>
                  <a:pt x="2100105" y="5488"/>
                  <a:pt x="2163506" y="33823"/>
                  <a:pt x="2215961" y="81727"/>
                </a:cubicBezTo>
                <a:lnTo>
                  <a:pt x="2275044" y="152472"/>
                </a:lnTo>
                <a:lnTo>
                  <a:pt x="2278696" y="156845"/>
                </a:lnTo>
                <a:cubicBezTo>
                  <a:pt x="2344590" y="64095"/>
                  <a:pt x="2437423" y="10279"/>
                  <a:pt x="2534324" y="1779"/>
                </a:cubicBezTo>
                <a:cubicBezTo>
                  <a:pt x="2592464" y="-3321"/>
                  <a:pt x="2652069" y="7893"/>
                  <a:pt x="2708198" y="36798"/>
                </a:cubicBezTo>
                <a:cubicBezTo>
                  <a:pt x="2822249" y="95515"/>
                  <a:pt x="2904030" y="218444"/>
                  <a:pt x="2926001" y="364296"/>
                </a:cubicBezTo>
                <a:lnTo>
                  <a:pt x="2927187" y="364880"/>
                </a:lnTo>
                <a:lnTo>
                  <a:pt x="3019283" y="410246"/>
                </a:lnTo>
                <a:cubicBezTo>
                  <a:pt x="3106423" y="469245"/>
                  <a:pt x="3173480" y="565514"/>
                  <a:pt x="3205521" y="682142"/>
                </a:cubicBezTo>
                <a:cubicBezTo>
                  <a:pt x="3236570" y="795017"/>
                  <a:pt x="3232146" y="917610"/>
                  <a:pt x="3193010" y="1026799"/>
                </a:cubicBezTo>
                <a:cubicBezTo>
                  <a:pt x="3241110" y="1101669"/>
                  <a:pt x="3273570" y="1187632"/>
                  <a:pt x="3289200" y="1277768"/>
                </a:cubicBezTo>
                <a:lnTo>
                  <a:pt x="3292207" y="1316505"/>
                </a:lnTo>
                <a:lnTo>
                  <a:pt x="109889" y="1650980"/>
                </a:lnTo>
                <a:lnTo>
                  <a:pt x="88426" y="1630271"/>
                </a:lnTo>
                <a:cubicBezTo>
                  <a:pt x="23235" y="1545728"/>
                  <a:pt x="-9492" y="1429552"/>
                  <a:pt x="2409" y="1311265"/>
                </a:cubicBezTo>
                <a:cubicBezTo>
                  <a:pt x="21023" y="1126603"/>
                  <a:pt x="143542" y="981957"/>
                  <a:pt x="297491" y="962921"/>
                </a:cubicBezTo>
                <a:cubicBezTo>
                  <a:pt x="298407" y="959838"/>
                  <a:pt x="299399" y="956822"/>
                  <a:pt x="300314" y="953738"/>
                </a:cubicBezTo>
                <a:cubicBezTo>
                  <a:pt x="279640" y="771892"/>
                  <a:pt x="327854" y="588504"/>
                  <a:pt x="431759" y="453510"/>
                </a:cubicBezTo>
                <a:cubicBezTo>
                  <a:pt x="595931" y="240295"/>
                  <a:pt x="862100" y="192772"/>
                  <a:pt x="1071206" y="339228"/>
                </a:cubicBezTo>
                <a:lnTo>
                  <a:pt x="1071329" y="339017"/>
                </a:lnTo>
                <a:lnTo>
                  <a:pt x="1070825" y="338557"/>
                </a:lnTo>
                <a:lnTo>
                  <a:pt x="1071351" y="338979"/>
                </a:lnTo>
                <a:lnTo>
                  <a:pt x="1127599" y="242139"/>
                </a:lnTo>
                <a:cubicBezTo>
                  <a:pt x="1277606" y="41114"/>
                  <a:pt x="1546234" y="20594"/>
                  <a:pt x="1715918" y="220589"/>
                </a:cubicBezTo>
                <a:lnTo>
                  <a:pt x="1718793" y="215389"/>
                </a:lnTo>
                <a:lnTo>
                  <a:pt x="1760556" y="139865"/>
                </a:lnTo>
                <a:cubicBezTo>
                  <a:pt x="1812680" y="66756"/>
                  <a:pt x="1885831" y="17729"/>
                  <a:pt x="1967135" y="3955"/>
                </a:cubicBezTo>
                <a:cubicBezTo>
                  <a:pt x="1989507" y="160"/>
                  <a:pt x="2011873" y="-869"/>
                  <a:pt x="2033931" y="72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>
            <a:spLocks noChangeAspect="1"/>
          </p:cNvSpPr>
          <p:nvPr/>
        </p:nvSpPr>
        <p:spPr>
          <a:xfrm rot="21422256">
            <a:off x="3403182" y="3006173"/>
            <a:ext cx="2810699" cy="1386887"/>
          </a:xfrm>
          <a:custGeom>
            <a:avLst/>
            <a:gdLst>
              <a:gd name="connsiteX0" fmla="*/ 2033931 w 3292207"/>
              <a:gd name="connsiteY0" fmla="*/ 720 h 1650980"/>
              <a:gd name="connsiteX1" fmla="*/ 2215961 w 3292207"/>
              <a:gd name="connsiteY1" fmla="*/ 81727 h 1650980"/>
              <a:gd name="connsiteX2" fmla="*/ 2275044 w 3292207"/>
              <a:gd name="connsiteY2" fmla="*/ 152472 h 1650980"/>
              <a:gd name="connsiteX3" fmla="*/ 2278696 w 3292207"/>
              <a:gd name="connsiteY3" fmla="*/ 156845 h 1650980"/>
              <a:gd name="connsiteX4" fmla="*/ 2534324 w 3292207"/>
              <a:gd name="connsiteY4" fmla="*/ 1779 h 1650980"/>
              <a:gd name="connsiteX5" fmla="*/ 2708198 w 3292207"/>
              <a:gd name="connsiteY5" fmla="*/ 36798 h 1650980"/>
              <a:gd name="connsiteX6" fmla="*/ 2926001 w 3292207"/>
              <a:gd name="connsiteY6" fmla="*/ 364296 h 1650980"/>
              <a:gd name="connsiteX7" fmla="*/ 2927187 w 3292207"/>
              <a:gd name="connsiteY7" fmla="*/ 364880 h 1650980"/>
              <a:gd name="connsiteX8" fmla="*/ 3019283 w 3292207"/>
              <a:gd name="connsiteY8" fmla="*/ 410246 h 1650980"/>
              <a:gd name="connsiteX9" fmla="*/ 3205521 w 3292207"/>
              <a:gd name="connsiteY9" fmla="*/ 682142 h 1650980"/>
              <a:gd name="connsiteX10" fmla="*/ 3193010 w 3292207"/>
              <a:gd name="connsiteY10" fmla="*/ 1026799 h 1650980"/>
              <a:gd name="connsiteX11" fmla="*/ 3289200 w 3292207"/>
              <a:gd name="connsiteY11" fmla="*/ 1277768 h 1650980"/>
              <a:gd name="connsiteX12" fmla="*/ 3292207 w 3292207"/>
              <a:gd name="connsiteY12" fmla="*/ 1316505 h 1650980"/>
              <a:gd name="connsiteX13" fmla="*/ 109889 w 3292207"/>
              <a:gd name="connsiteY13" fmla="*/ 1650980 h 1650980"/>
              <a:gd name="connsiteX14" fmla="*/ 88426 w 3292207"/>
              <a:gd name="connsiteY14" fmla="*/ 1630271 h 1650980"/>
              <a:gd name="connsiteX15" fmla="*/ 2409 w 3292207"/>
              <a:gd name="connsiteY15" fmla="*/ 1311265 h 1650980"/>
              <a:gd name="connsiteX16" fmla="*/ 297491 w 3292207"/>
              <a:gd name="connsiteY16" fmla="*/ 962921 h 1650980"/>
              <a:gd name="connsiteX17" fmla="*/ 300314 w 3292207"/>
              <a:gd name="connsiteY17" fmla="*/ 953738 h 1650980"/>
              <a:gd name="connsiteX18" fmla="*/ 431759 w 3292207"/>
              <a:gd name="connsiteY18" fmla="*/ 453510 h 1650980"/>
              <a:gd name="connsiteX19" fmla="*/ 1071206 w 3292207"/>
              <a:gd name="connsiteY19" fmla="*/ 339228 h 1650980"/>
              <a:gd name="connsiteX20" fmla="*/ 1071329 w 3292207"/>
              <a:gd name="connsiteY20" fmla="*/ 339017 h 1650980"/>
              <a:gd name="connsiteX21" fmla="*/ 1070825 w 3292207"/>
              <a:gd name="connsiteY21" fmla="*/ 338557 h 1650980"/>
              <a:gd name="connsiteX22" fmla="*/ 1071351 w 3292207"/>
              <a:gd name="connsiteY22" fmla="*/ 338979 h 1650980"/>
              <a:gd name="connsiteX23" fmla="*/ 1127599 w 3292207"/>
              <a:gd name="connsiteY23" fmla="*/ 242139 h 1650980"/>
              <a:gd name="connsiteX24" fmla="*/ 1715918 w 3292207"/>
              <a:gd name="connsiteY24" fmla="*/ 220589 h 1650980"/>
              <a:gd name="connsiteX25" fmla="*/ 1718793 w 3292207"/>
              <a:gd name="connsiteY25" fmla="*/ 215389 h 1650980"/>
              <a:gd name="connsiteX26" fmla="*/ 1760556 w 3292207"/>
              <a:gd name="connsiteY26" fmla="*/ 139865 h 1650980"/>
              <a:gd name="connsiteX27" fmla="*/ 1967135 w 3292207"/>
              <a:gd name="connsiteY27" fmla="*/ 3955 h 1650980"/>
              <a:gd name="connsiteX28" fmla="*/ 2033931 w 3292207"/>
              <a:gd name="connsiteY28" fmla="*/ 720 h 165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292207" h="1650980">
                <a:moveTo>
                  <a:pt x="2033931" y="720"/>
                </a:moveTo>
                <a:cubicBezTo>
                  <a:pt x="2100105" y="5488"/>
                  <a:pt x="2163506" y="33823"/>
                  <a:pt x="2215961" y="81727"/>
                </a:cubicBezTo>
                <a:lnTo>
                  <a:pt x="2275044" y="152472"/>
                </a:lnTo>
                <a:lnTo>
                  <a:pt x="2278696" y="156845"/>
                </a:lnTo>
                <a:cubicBezTo>
                  <a:pt x="2344590" y="64095"/>
                  <a:pt x="2437423" y="10279"/>
                  <a:pt x="2534324" y="1779"/>
                </a:cubicBezTo>
                <a:cubicBezTo>
                  <a:pt x="2592464" y="-3321"/>
                  <a:pt x="2652069" y="7893"/>
                  <a:pt x="2708198" y="36798"/>
                </a:cubicBezTo>
                <a:cubicBezTo>
                  <a:pt x="2822249" y="95515"/>
                  <a:pt x="2904030" y="218444"/>
                  <a:pt x="2926001" y="364296"/>
                </a:cubicBezTo>
                <a:lnTo>
                  <a:pt x="2927187" y="364880"/>
                </a:lnTo>
                <a:lnTo>
                  <a:pt x="3019283" y="410246"/>
                </a:lnTo>
                <a:cubicBezTo>
                  <a:pt x="3106423" y="469245"/>
                  <a:pt x="3173480" y="565514"/>
                  <a:pt x="3205521" y="682142"/>
                </a:cubicBezTo>
                <a:cubicBezTo>
                  <a:pt x="3236570" y="795017"/>
                  <a:pt x="3232146" y="917610"/>
                  <a:pt x="3193010" y="1026799"/>
                </a:cubicBezTo>
                <a:cubicBezTo>
                  <a:pt x="3241110" y="1101669"/>
                  <a:pt x="3273570" y="1187632"/>
                  <a:pt x="3289200" y="1277768"/>
                </a:cubicBezTo>
                <a:lnTo>
                  <a:pt x="3292207" y="1316505"/>
                </a:lnTo>
                <a:lnTo>
                  <a:pt x="109889" y="1650980"/>
                </a:lnTo>
                <a:lnTo>
                  <a:pt x="88426" y="1630271"/>
                </a:lnTo>
                <a:cubicBezTo>
                  <a:pt x="23235" y="1545728"/>
                  <a:pt x="-9492" y="1429552"/>
                  <a:pt x="2409" y="1311265"/>
                </a:cubicBezTo>
                <a:cubicBezTo>
                  <a:pt x="21023" y="1126603"/>
                  <a:pt x="143542" y="981957"/>
                  <a:pt x="297491" y="962921"/>
                </a:cubicBezTo>
                <a:cubicBezTo>
                  <a:pt x="298407" y="959838"/>
                  <a:pt x="299399" y="956822"/>
                  <a:pt x="300314" y="953738"/>
                </a:cubicBezTo>
                <a:cubicBezTo>
                  <a:pt x="279640" y="771892"/>
                  <a:pt x="327854" y="588504"/>
                  <a:pt x="431759" y="453510"/>
                </a:cubicBezTo>
                <a:cubicBezTo>
                  <a:pt x="595931" y="240295"/>
                  <a:pt x="862100" y="192772"/>
                  <a:pt x="1071206" y="339228"/>
                </a:cubicBezTo>
                <a:lnTo>
                  <a:pt x="1071329" y="339017"/>
                </a:lnTo>
                <a:lnTo>
                  <a:pt x="1070825" y="338557"/>
                </a:lnTo>
                <a:lnTo>
                  <a:pt x="1071351" y="338979"/>
                </a:lnTo>
                <a:lnTo>
                  <a:pt x="1127599" y="242139"/>
                </a:lnTo>
                <a:cubicBezTo>
                  <a:pt x="1277606" y="41114"/>
                  <a:pt x="1546234" y="20594"/>
                  <a:pt x="1715918" y="220589"/>
                </a:cubicBezTo>
                <a:lnTo>
                  <a:pt x="1718793" y="215389"/>
                </a:lnTo>
                <a:lnTo>
                  <a:pt x="1760556" y="139865"/>
                </a:lnTo>
                <a:cubicBezTo>
                  <a:pt x="1812680" y="66756"/>
                  <a:pt x="1885831" y="17729"/>
                  <a:pt x="1967135" y="3955"/>
                </a:cubicBezTo>
                <a:cubicBezTo>
                  <a:pt x="1989507" y="160"/>
                  <a:pt x="2011873" y="-869"/>
                  <a:pt x="2033931" y="7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i="1" dirty="0">
                <a:solidFill>
                  <a:schemeClr val="tx2">
                    <a:lumMod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“</a:t>
            </a:r>
            <a:r>
              <a:rPr lang="ko-KR" altLang="en-US" sz="2400" b="1" i="1" dirty="0" err="1">
                <a:solidFill>
                  <a:schemeClr val="tx2">
                    <a:lumMod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웹툰을</a:t>
            </a:r>
            <a:r>
              <a:rPr lang="ko-KR" altLang="en-US" sz="2400" b="1" i="1" dirty="0">
                <a:solidFill>
                  <a:schemeClr val="tx2">
                    <a:lumMod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  보고 싶은데  </a:t>
            </a:r>
            <a:r>
              <a:rPr lang="ko-KR" altLang="en-US" sz="2400" b="1" i="1" dirty="0">
                <a:solidFill>
                  <a:srgbClr val="FF0000"/>
                </a:solidFill>
                <a:latin typeface="나눔바른펜" pitchFamily="50" charset="-127"/>
                <a:ea typeface="나눔바른펜" pitchFamily="50" charset="-127"/>
              </a:rPr>
              <a:t>찾아 보기 </a:t>
            </a:r>
            <a:r>
              <a:rPr lang="ko-KR" altLang="en-US" sz="2400" b="1" i="1" dirty="0">
                <a:solidFill>
                  <a:schemeClr val="tx2">
                    <a:lumMod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어려워요 </a:t>
            </a:r>
            <a:r>
              <a:rPr lang="en-US" altLang="ko-KR" sz="2400" b="1" i="1" dirty="0">
                <a:solidFill>
                  <a:schemeClr val="tx2">
                    <a:lumMod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”</a:t>
            </a:r>
          </a:p>
        </p:txBody>
      </p:sp>
      <p:grpSp>
        <p:nvGrpSpPr>
          <p:cNvPr id="32" name="그룹 31"/>
          <p:cNvGrpSpPr>
            <a:grpSpLocks noChangeAspect="1"/>
          </p:cNvGrpSpPr>
          <p:nvPr/>
        </p:nvGrpSpPr>
        <p:grpSpPr>
          <a:xfrm>
            <a:off x="3389192" y="5013231"/>
            <a:ext cx="2447829" cy="1235605"/>
            <a:chOff x="4228076" y="4629671"/>
            <a:chExt cx="1355306" cy="1341055"/>
          </a:xfrm>
        </p:grpSpPr>
        <p:sp>
          <p:nvSpPr>
            <p:cNvPr id="33" name="타원형 설명선 32"/>
            <p:cNvSpPr/>
            <p:nvPr/>
          </p:nvSpPr>
          <p:spPr>
            <a:xfrm>
              <a:off x="4228076" y="4629671"/>
              <a:ext cx="1355306" cy="1341055"/>
            </a:xfrm>
            <a:prstGeom prst="wedgeEllipseCallout">
              <a:avLst>
                <a:gd name="adj1" fmla="val -48191"/>
                <a:gd name="adj2" fmla="val -43956"/>
              </a:avLst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400">
                <a:solidFill>
                  <a:srgbClr val="E55F69"/>
                </a:solidFill>
              </a:endParaRPr>
            </a:p>
          </p:txBody>
        </p:sp>
        <p:sp>
          <p:nvSpPr>
            <p:cNvPr id="35" name="타원형 설명선 34"/>
            <p:cNvSpPr/>
            <p:nvPr/>
          </p:nvSpPr>
          <p:spPr>
            <a:xfrm>
              <a:off x="4300328" y="4705714"/>
              <a:ext cx="1244958" cy="1231867"/>
            </a:xfrm>
            <a:prstGeom prst="wedgeEllipseCallout">
              <a:avLst>
                <a:gd name="adj1" fmla="val -49817"/>
                <a:gd name="adj2" fmla="val -45843"/>
              </a:avLst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400">
                <a:solidFill>
                  <a:srgbClr val="E55F69"/>
                </a:solidFill>
              </a:endParaRPr>
            </a:p>
          </p:txBody>
        </p:sp>
      </p:grpSp>
      <p:sp>
        <p:nvSpPr>
          <p:cNvPr id="40" name="폭발 1 39"/>
          <p:cNvSpPr>
            <a:spLocks noChangeAspect="1"/>
          </p:cNvSpPr>
          <p:nvPr/>
        </p:nvSpPr>
        <p:spPr>
          <a:xfrm>
            <a:off x="5015880" y="4921879"/>
            <a:ext cx="297322" cy="365934"/>
          </a:xfrm>
          <a:prstGeom prst="irregularSeal1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648658" y="5220311"/>
            <a:ext cx="20152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i="1" dirty="0">
                <a:solidFill>
                  <a:schemeClr val="tx2">
                    <a:lumMod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“</a:t>
            </a:r>
            <a:r>
              <a:rPr lang="ko-KR" altLang="en-US" sz="2400" b="1" i="1" dirty="0">
                <a:solidFill>
                  <a:schemeClr val="tx2">
                    <a:lumMod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더 이상 볼</a:t>
            </a:r>
            <a:endParaRPr lang="en-US" altLang="ko-KR" sz="2400" b="1" i="1" dirty="0">
              <a:solidFill>
                <a:schemeClr val="tx2">
                  <a:lumMod val="50000"/>
                </a:schemeClr>
              </a:solidFill>
              <a:latin typeface="나눔바른펜" pitchFamily="50" charset="-127"/>
              <a:ea typeface="나눔바른펜" pitchFamily="50" charset="-127"/>
            </a:endParaRPr>
          </a:p>
          <a:p>
            <a:r>
              <a:rPr lang="ko-KR" altLang="en-US" sz="2400" b="1" i="1" dirty="0">
                <a:solidFill>
                  <a:schemeClr val="tx2">
                    <a:lumMod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ko-KR" altLang="en-US" sz="2400" b="1" i="1" dirty="0" err="1">
                <a:solidFill>
                  <a:schemeClr val="tx2">
                    <a:lumMod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웹툰이</a:t>
            </a:r>
            <a:r>
              <a:rPr lang="ko-KR" altLang="en-US" sz="2400" b="1" i="1" dirty="0">
                <a:solidFill>
                  <a:schemeClr val="tx2">
                    <a:lumMod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 없어요</a:t>
            </a:r>
            <a:r>
              <a:rPr lang="en-US" altLang="ko-KR" sz="2400" b="1" i="1" dirty="0">
                <a:solidFill>
                  <a:schemeClr val="tx2">
                    <a:lumMod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..”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600056" y="4709726"/>
            <a:ext cx="24980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tx2">
                    <a:lumMod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“</a:t>
            </a:r>
            <a:r>
              <a:rPr lang="ko-KR" altLang="en-US" sz="2400" b="1" i="1" dirty="0">
                <a:solidFill>
                  <a:schemeClr val="tx2">
                    <a:lumMod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 차였어요</a:t>
            </a:r>
            <a:r>
              <a:rPr lang="en-US" altLang="ko-KR" sz="2400" b="1" i="1" dirty="0">
                <a:solidFill>
                  <a:schemeClr val="tx2">
                    <a:lumMod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..  </a:t>
            </a:r>
          </a:p>
          <a:p>
            <a:pPr algn="ctr"/>
            <a:r>
              <a:rPr lang="ko-KR" altLang="en-US" sz="2400" b="1" i="1" dirty="0" err="1">
                <a:solidFill>
                  <a:schemeClr val="tx2">
                    <a:lumMod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힐링할</a:t>
            </a:r>
            <a:r>
              <a:rPr lang="ko-KR" altLang="en-US" sz="2400" b="1" i="1" dirty="0">
                <a:solidFill>
                  <a:schemeClr val="tx2">
                    <a:lumMod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 만한</a:t>
            </a:r>
            <a:endParaRPr lang="en-US" altLang="ko-KR" sz="2400" b="1" i="1" dirty="0">
              <a:solidFill>
                <a:schemeClr val="tx2">
                  <a:lumMod val="50000"/>
                </a:schemeClr>
              </a:solidFill>
              <a:latin typeface="나눔바른펜" pitchFamily="50" charset="-127"/>
              <a:ea typeface="나눔바른펜" pitchFamily="50" charset="-127"/>
            </a:endParaRPr>
          </a:p>
          <a:p>
            <a:pPr algn="ctr"/>
            <a:r>
              <a:rPr lang="ko-KR" altLang="en-US" sz="2400" b="1" i="1" dirty="0">
                <a:solidFill>
                  <a:schemeClr val="tx2">
                    <a:lumMod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ko-KR" altLang="en-US" sz="2400" b="1" i="1" dirty="0" err="1">
                <a:solidFill>
                  <a:schemeClr val="tx2">
                    <a:lumMod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웹툰</a:t>
            </a:r>
            <a:r>
              <a:rPr lang="ko-KR" altLang="en-US" sz="2400" b="1" i="1" dirty="0">
                <a:solidFill>
                  <a:schemeClr val="tx2">
                    <a:lumMod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 없을까요</a:t>
            </a:r>
            <a:r>
              <a:rPr lang="en-US" altLang="ko-KR" sz="2400" b="1" i="1" dirty="0">
                <a:solidFill>
                  <a:schemeClr val="tx2">
                    <a:lumMod val="50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219417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2643514" y="4963470"/>
            <a:ext cx="6933562" cy="1411912"/>
          </a:xfrm>
          <a:prstGeom prst="rect">
            <a:avLst/>
          </a:prstGeom>
          <a:solidFill>
            <a:schemeClr val="bg1"/>
          </a:solidFill>
          <a:ln w="98425" cap="sq">
            <a:solidFill>
              <a:schemeClr val="bg1">
                <a:lumMod val="9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01874" y="5504310"/>
            <a:ext cx="6186505" cy="539221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ctr"/>
            <a:r>
              <a:rPr lang="ko-KR" altLang="en-US" sz="2800" b="1" spc="-180" dirty="0">
                <a:solidFill>
                  <a:srgbClr val="FF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통합된 정보</a:t>
            </a:r>
            <a:r>
              <a:rPr lang="ko-KR" altLang="en-US" sz="28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를 바탕으로 나에게 맞는 </a:t>
            </a:r>
            <a:r>
              <a:rPr lang="ko-KR" altLang="en-US" sz="2800" b="1" spc="-18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웹툰</a:t>
            </a:r>
            <a:r>
              <a:rPr lang="ko-KR" altLang="en-US" sz="28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2800" b="1" spc="-180" dirty="0" err="1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큐레이션</a:t>
            </a:r>
            <a:endParaRPr lang="ko-KR" altLang="en-US" sz="2800" b="1" spc="-180" dirty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7402416" y="5558048"/>
            <a:ext cx="1645912" cy="483103"/>
          </a:xfrm>
          <a:prstGeom prst="rect">
            <a:avLst/>
          </a:prstGeom>
          <a:solidFill>
            <a:srgbClr val="7EFF6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1496605" y="931176"/>
            <a:ext cx="9198790" cy="84164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755368" y="966468"/>
            <a:ext cx="4648611" cy="662332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ctr"/>
            <a:r>
              <a:rPr lang="ko-KR" altLang="en-US" sz="36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기존 플랫폼 현황</a:t>
            </a:r>
          </a:p>
        </p:txBody>
      </p:sp>
      <p:pic>
        <p:nvPicPr>
          <p:cNvPr id="1034" name="Picture 10" descr="C:\Users\madeit-top1\Documents\PPT\[38] Angrymomo_cartoon black\comic-book-wow-165018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76953">
            <a:off x="8156577" y="4886259"/>
            <a:ext cx="1231713" cy="647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2186917" y="288688"/>
            <a:ext cx="3783341" cy="611933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2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개발의도 </a:t>
            </a:r>
            <a:r>
              <a:rPr lang="en-US" altLang="ko-KR" sz="2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– </a:t>
            </a:r>
            <a:r>
              <a:rPr lang="ko-KR" altLang="en-US" sz="2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기존 시장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495675" y="317263"/>
            <a:ext cx="624865" cy="662332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altLang="ko-KR" sz="3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orean Black" pitchFamily="34" charset="-127"/>
                <a:ea typeface="Noto Sans Korean Black" pitchFamily="34" charset="-127"/>
              </a:rPr>
              <a:t>1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5732053" y="4681388"/>
            <a:ext cx="744978" cy="276981"/>
            <a:chOff x="4589053" y="4592179"/>
            <a:chExt cx="744978" cy="276981"/>
          </a:xfrm>
        </p:grpSpPr>
        <p:cxnSp>
          <p:nvCxnSpPr>
            <p:cNvPr id="46" name="직선 연결선 45"/>
            <p:cNvCxnSpPr/>
            <p:nvPr/>
          </p:nvCxnSpPr>
          <p:spPr>
            <a:xfrm>
              <a:off x="4589053" y="4626869"/>
              <a:ext cx="363947" cy="24229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 flipV="1">
              <a:off x="4952126" y="4592179"/>
              <a:ext cx="381905" cy="27698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직사각형 47"/>
          <p:cNvSpPr/>
          <p:nvPr/>
        </p:nvSpPr>
        <p:spPr>
          <a:xfrm>
            <a:off x="6532178" y="3687558"/>
            <a:ext cx="1523328" cy="5163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056503" y="3762449"/>
            <a:ext cx="188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tx2"/>
                </a:solidFill>
                <a:latin typeface="나눔바른펜" pitchFamily="50" charset="-127"/>
                <a:ea typeface="나눔바른펜" pitchFamily="50" charset="-127"/>
              </a:rPr>
              <a:t>네이버</a:t>
            </a:r>
            <a:r>
              <a:rPr lang="en-US" altLang="ko-KR" b="1" dirty="0">
                <a:solidFill>
                  <a:schemeClr val="tx2"/>
                </a:solidFill>
                <a:latin typeface="나눔바른펜" pitchFamily="50" charset="-127"/>
                <a:ea typeface="나눔바른펜" pitchFamily="50" charset="-127"/>
              </a:rPr>
              <a:t>&amp;</a:t>
            </a:r>
            <a:r>
              <a:rPr lang="ko-KR" altLang="en-US" b="1" dirty="0">
                <a:solidFill>
                  <a:schemeClr val="tx2"/>
                </a:solidFill>
                <a:latin typeface="나눔바른펜" pitchFamily="50" charset="-127"/>
                <a:ea typeface="나눔바른펜" pitchFamily="50" charset="-127"/>
              </a:rPr>
              <a:t>다음 </a:t>
            </a:r>
            <a:r>
              <a:rPr lang="ko-KR" altLang="en-US" b="1" dirty="0" err="1">
                <a:solidFill>
                  <a:schemeClr val="tx2"/>
                </a:solidFill>
                <a:latin typeface="나눔바른펜" pitchFamily="50" charset="-127"/>
                <a:ea typeface="나눔바른펜" pitchFamily="50" charset="-127"/>
              </a:rPr>
              <a:t>웹툰</a:t>
            </a:r>
            <a:endParaRPr lang="ko-KR" altLang="en-US" b="1" dirty="0">
              <a:solidFill>
                <a:schemeClr val="tx2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422240" y="3723815"/>
            <a:ext cx="174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2"/>
                </a:solidFill>
                <a:latin typeface="나눔바른펜" pitchFamily="50" charset="-127"/>
                <a:ea typeface="나눔바른펜" pitchFamily="50" charset="-127"/>
              </a:rPr>
              <a:t>웹툰</a:t>
            </a:r>
            <a:r>
              <a:rPr lang="ko-KR" altLang="en-US" b="1" dirty="0">
                <a:solidFill>
                  <a:schemeClr val="tx2"/>
                </a:solidFill>
                <a:latin typeface="나눔바른펜" pitchFamily="50" charset="-127"/>
                <a:ea typeface="나눔바른펜" pitchFamily="50" charset="-127"/>
              </a:rPr>
              <a:t> 배달부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832304" y="3758047"/>
            <a:ext cx="1527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tx2"/>
                </a:solidFill>
                <a:latin typeface="나눔바른펜" charset="-127"/>
                <a:ea typeface="나눔바른펜" charset="-127"/>
              </a:rPr>
              <a:t>Watcha</a:t>
            </a:r>
            <a:r>
              <a:rPr lang="en-US" altLang="ko-KR" b="1" dirty="0">
                <a:solidFill>
                  <a:schemeClr val="tx2"/>
                </a:solidFill>
                <a:latin typeface="나눔바른펜" charset="-127"/>
                <a:ea typeface="나눔바른펜" charset="-127"/>
              </a:rPr>
              <a:t> </a:t>
            </a:r>
            <a:r>
              <a:rPr lang="ko-KR" altLang="en-US" b="1" dirty="0" err="1">
                <a:solidFill>
                  <a:schemeClr val="tx2"/>
                </a:solidFill>
                <a:latin typeface="나눔바른펜" charset="-127"/>
                <a:ea typeface="나눔바른펜" charset="-127"/>
              </a:rPr>
              <a:t>웹툰</a:t>
            </a:r>
            <a:endParaRPr lang="en-US" altLang="ko-KR" b="1" dirty="0">
              <a:solidFill>
                <a:schemeClr val="tx2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483634" y="3741317"/>
            <a:ext cx="142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latin typeface="나눔바른펜" pitchFamily="50" charset="-127"/>
                <a:ea typeface="나눔바른펜" pitchFamily="50" charset="-127"/>
              </a:rPr>
              <a:t>모두의 </a:t>
            </a:r>
            <a:r>
              <a:rPr lang="ko-KR" altLang="en-US" b="1" dirty="0" err="1">
                <a:solidFill>
                  <a:schemeClr val="tx2"/>
                </a:solidFill>
                <a:latin typeface="나눔바른펜" pitchFamily="50" charset="-127"/>
                <a:ea typeface="나눔바른펜" pitchFamily="50" charset="-127"/>
              </a:rPr>
              <a:t>웹툰</a:t>
            </a:r>
            <a:endParaRPr lang="en-US" altLang="ko-KR" b="1" dirty="0">
              <a:solidFill>
                <a:schemeClr val="tx2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 flipV="1">
            <a:off x="1919536" y="3690517"/>
            <a:ext cx="2160000" cy="4572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 flipV="1">
            <a:off x="4483634" y="3690517"/>
            <a:ext cx="1424250" cy="4572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 flipV="1">
            <a:off x="8696942" y="3687558"/>
            <a:ext cx="1620000" cy="5163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068609" y="4079774"/>
            <a:ext cx="1653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바른펜" pitchFamily="50" charset="-127"/>
                <a:ea typeface="나눔바른펜" pitchFamily="50" charset="-127"/>
              </a:rPr>
              <a:t>- </a:t>
            </a:r>
            <a:r>
              <a:rPr lang="ko-KR" altLang="en-US" sz="1200" dirty="0">
                <a:latin typeface="나눔바른펜" pitchFamily="50" charset="-127"/>
                <a:ea typeface="나눔바른펜" pitchFamily="50" charset="-127"/>
              </a:rPr>
              <a:t>연령</a:t>
            </a:r>
            <a:r>
              <a:rPr lang="en-US" altLang="ko-KR" sz="1200" dirty="0">
                <a:latin typeface="나눔바른펜" pitchFamily="50" charset="-127"/>
                <a:ea typeface="나눔바른펜" pitchFamily="50" charset="-127"/>
              </a:rPr>
              <a:t>,</a:t>
            </a:r>
            <a:r>
              <a:rPr lang="ko-KR" altLang="en-US" sz="1200" dirty="0">
                <a:latin typeface="나눔바른펜" pitchFamily="50" charset="-127"/>
                <a:ea typeface="나눔바른펜" pitchFamily="50" charset="-127"/>
              </a:rPr>
              <a:t>성별 인기 </a:t>
            </a:r>
            <a:r>
              <a:rPr lang="ko-KR" altLang="en-US" sz="1200" dirty="0" err="1">
                <a:latin typeface="나눔바른펜" pitchFamily="50" charset="-127"/>
                <a:ea typeface="나눔바른펜" pitchFamily="50" charset="-127"/>
              </a:rPr>
              <a:t>웹툰제공</a:t>
            </a:r>
            <a:r>
              <a:rPr lang="ko-KR" altLang="en-US" sz="1200" dirty="0">
                <a:latin typeface="나눔바른펜" pitchFamily="50" charset="-127"/>
                <a:ea typeface="나눔바른펜" pitchFamily="50" charset="-127"/>
              </a:rPr>
              <a:t> </a:t>
            </a:r>
            <a:endParaRPr lang="en-US" altLang="ko-KR" sz="1200" dirty="0">
              <a:latin typeface="나눔바른펜" pitchFamily="50" charset="-127"/>
              <a:ea typeface="나눔바른펜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200" dirty="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186796" y="4117908"/>
            <a:ext cx="1953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 err="1">
                <a:latin typeface="나눔바른펜" pitchFamily="50" charset="-127"/>
                <a:ea typeface="나눔바른펜" pitchFamily="50" charset="-127"/>
              </a:rPr>
              <a:t>웹툰</a:t>
            </a:r>
            <a:r>
              <a:rPr lang="ko-KR" altLang="en-US" sz="1200" dirty="0">
                <a:latin typeface="나눔바른펜" pitchFamily="50" charset="-127"/>
                <a:ea typeface="나눔바른펜" pitchFamily="50" charset="-127"/>
              </a:rPr>
              <a:t> 사이트 모아보는 기능</a:t>
            </a:r>
            <a:endParaRPr lang="en-US" altLang="ko-KR" sz="1200" dirty="0">
              <a:latin typeface="나눔바른펜" pitchFamily="50" charset="-127"/>
              <a:ea typeface="나눔바른펜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200" dirty="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456041" y="4082643"/>
            <a:ext cx="1953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바른펜" pitchFamily="50" charset="-127"/>
                <a:ea typeface="나눔바른펜" pitchFamily="50" charset="-127"/>
              </a:rPr>
              <a:t>- </a:t>
            </a:r>
            <a:r>
              <a:rPr lang="ko-KR" altLang="en-US" sz="1200" dirty="0">
                <a:latin typeface="나눔바른펜" pitchFamily="50" charset="-127"/>
                <a:ea typeface="나눔바른펜" pitchFamily="50" charset="-127"/>
              </a:rPr>
              <a:t>단순 </a:t>
            </a:r>
            <a:r>
              <a:rPr lang="ko-KR" altLang="en-US" sz="1200" dirty="0" err="1">
                <a:latin typeface="나눔바른펜" pitchFamily="50" charset="-127"/>
                <a:ea typeface="나눔바른펜" pitchFamily="50" charset="-127"/>
              </a:rPr>
              <a:t>키워드별</a:t>
            </a:r>
            <a:r>
              <a:rPr lang="ko-KR" altLang="en-US" sz="1200" dirty="0"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ko-KR" altLang="en-US" sz="1200" dirty="0" err="1">
                <a:latin typeface="나눔바른펜" pitchFamily="50" charset="-127"/>
                <a:ea typeface="나눔바른펜" pitchFamily="50" charset="-127"/>
              </a:rPr>
              <a:t>콘텐츠</a:t>
            </a:r>
            <a:r>
              <a:rPr lang="ko-KR" altLang="en-US" sz="1200" dirty="0">
                <a:latin typeface="나눔바른펜" pitchFamily="50" charset="-127"/>
                <a:ea typeface="나눔바른펜" pitchFamily="50" charset="-127"/>
              </a:rPr>
              <a:t> 제공 </a:t>
            </a:r>
            <a:endParaRPr lang="en-US" altLang="ko-KR" sz="1200" dirty="0">
              <a:latin typeface="나눔바른펜" pitchFamily="50" charset="-127"/>
              <a:ea typeface="나눔바른펜" pitchFamily="50" charset="-127"/>
            </a:endParaRPr>
          </a:p>
          <a:p>
            <a:r>
              <a:rPr lang="en-US" altLang="ko-KR" sz="1200" dirty="0">
                <a:latin typeface="나눔바른펜" pitchFamily="50" charset="-127"/>
                <a:ea typeface="나눔바른펜" pitchFamily="50" charset="-127"/>
              </a:rPr>
              <a:t>- </a:t>
            </a:r>
            <a:r>
              <a:rPr lang="ko-KR" altLang="en-US" sz="1200" dirty="0">
                <a:latin typeface="나눔바른펜" pitchFamily="50" charset="-127"/>
                <a:ea typeface="나눔바른펜" pitchFamily="50" charset="-127"/>
              </a:rPr>
              <a:t>현재 업데이트 중단</a:t>
            </a:r>
            <a:endParaRPr lang="en-US" altLang="ko-KR" sz="1200" dirty="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964084" y="4088106"/>
            <a:ext cx="1378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바른펜" pitchFamily="50" charset="-127"/>
                <a:ea typeface="나눔바른펜" pitchFamily="50" charset="-127"/>
              </a:rPr>
              <a:t>- </a:t>
            </a:r>
            <a:r>
              <a:rPr lang="ko-KR" altLang="en-US" sz="1200" dirty="0">
                <a:latin typeface="나눔바른펜" pitchFamily="50" charset="-127"/>
                <a:ea typeface="나눔바른펜" pitchFamily="50" charset="-127"/>
              </a:rPr>
              <a:t>랭킹 시스템 제공 </a:t>
            </a:r>
            <a:endParaRPr lang="en-US" altLang="ko-KR" sz="1200" dirty="0"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65" name="Picture 4"/>
          <p:cNvPicPr preferRelativeResize="0"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3" t="18838" r="62381" b="12129"/>
          <a:stretch/>
        </p:blipFill>
        <p:spPr bwMode="auto">
          <a:xfrm>
            <a:off x="4457767" y="1783967"/>
            <a:ext cx="152922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8" t="11503" r="11824" b="2855"/>
          <a:stretch/>
        </p:blipFill>
        <p:spPr bwMode="auto">
          <a:xfrm>
            <a:off x="1919536" y="1772816"/>
            <a:ext cx="216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842" y="1772816"/>
            <a:ext cx="162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072" y="1773016"/>
            <a:ext cx="162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48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1582856" y="1532890"/>
            <a:ext cx="8934414" cy="5325110"/>
          </a:xfrm>
          <a:prstGeom prst="rect">
            <a:avLst/>
          </a:prstGeom>
          <a:solidFill>
            <a:schemeClr val="bg1"/>
          </a:solidFill>
          <a:ln w="98425" cap="sq">
            <a:solidFill>
              <a:schemeClr val="bg1">
                <a:lumMod val="9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2186917" y="342462"/>
            <a:ext cx="3783341" cy="611933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2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개발 설계 </a:t>
            </a:r>
            <a:r>
              <a:rPr lang="en-US" altLang="ko-KR" sz="2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sz="2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역할분담</a:t>
            </a:r>
            <a:endParaRPr lang="en-US" altLang="ko-KR" sz="2400" spc="-150" dirty="0">
              <a:solidFill>
                <a:schemeClr val="tx1">
                  <a:lumMod val="50000"/>
                  <a:lumOff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495675" y="317263"/>
            <a:ext cx="624865" cy="662332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altLang="ko-KR" sz="3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orean Black" pitchFamily="34" charset="-127"/>
                <a:ea typeface="Noto Sans Korean Black" pitchFamily="34" charset="-127"/>
              </a:rPr>
              <a:t>2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4367809" y="1935883"/>
            <a:ext cx="868185" cy="672273"/>
            <a:chOff x="6827558" y="1993350"/>
            <a:chExt cx="868185" cy="672273"/>
          </a:xfrm>
        </p:grpSpPr>
        <p:pic>
          <p:nvPicPr>
            <p:cNvPr id="47" name="Picture 4" descr="C:\Users\madeit-top1\Documents\PPT\[38] Angrymomo_cartoon black\speech_bubble_comic_03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17882" y1="14574" x2="18229" y2="66368"/>
                          <a14:foregroundMark x1="7118" y1="28251" x2="7292" y2="52242"/>
                          <a14:foregroundMark x1="42535" y1="73991" x2="81771" y2="68161"/>
                          <a14:foregroundMark x1="93750" y1="41256" x2="91146" y2="48430"/>
                          <a14:foregroundMark x1="88542" y1="22197" x2="36806" y2="6054"/>
                          <a14:foregroundMark x1="51215" y1="7175" x2="82639" y2="150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7558" y="1993350"/>
              <a:ext cx="868185" cy="672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/>
            <p:cNvSpPr txBox="1"/>
            <p:nvPr/>
          </p:nvSpPr>
          <p:spPr>
            <a:xfrm rot="21480000">
              <a:off x="6938635" y="2133960"/>
              <a:ext cx="646030" cy="293000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 algn="ctr"/>
              <a:r>
                <a:rPr lang="ko-KR" altLang="en-US" sz="1200" b="1" spc="-180" dirty="0" err="1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팀장ㅋ</a:t>
              </a:r>
              <a:endParaRPr lang="ko-KR" altLang="en-US" sz="28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224667" y="2248010"/>
            <a:ext cx="4188659" cy="1061829"/>
            <a:chOff x="675501" y="2346003"/>
            <a:chExt cx="4188659" cy="1061829"/>
          </a:xfrm>
        </p:grpSpPr>
        <p:sp>
          <p:nvSpPr>
            <p:cNvPr id="20" name="TextBox 19"/>
            <p:cNvSpPr txBox="1"/>
            <p:nvPr/>
          </p:nvSpPr>
          <p:spPr>
            <a:xfrm>
              <a:off x="1352600" y="2346003"/>
              <a:ext cx="3511560" cy="10618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1" fontAlgn="base">
                <a:lnSpc>
                  <a:spcPct val="150000"/>
                </a:lnSpc>
              </a:pPr>
              <a:r>
                <a:rPr lang="ko-KR" altLang="en-US" sz="2400" b="1" dirty="0">
                  <a:latin typeface="나눔바른펜" pitchFamily="50" charset="-127"/>
                  <a:ea typeface="나눔바른펜" pitchFamily="50" charset="-127"/>
                </a:rPr>
                <a:t>김 창 현</a:t>
              </a:r>
              <a:endParaRPr lang="en-US" altLang="ko-KR" sz="2400" b="1" dirty="0">
                <a:latin typeface="나눔바른펜" pitchFamily="50" charset="-127"/>
                <a:ea typeface="나눔바른펜" pitchFamily="50" charset="-127"/>
              </a:endParaRPr>
            </a:p>
            <a:p>
              <a:pPr lvl="1" fontAlgn="base">
                <a:lnSpc>
                  <a:spcPct val="150000"/>
                </a:lnSpc>
              </a:pPr>
              <a:r>
                <a:rPr lang="ko-KR" altLang="en-US" dirty="0">
                  <a:latin typeface="나눔바른펜" pitchFamily="50" charset="-127"/>
                  <a:ea typeface="나눔바른펜" pitchFamily="50" charset="-127"/>
                </a:rPr>
                <a:t>웹 개발</a:t>
              </a:r>
              <a:r>
                <a:rPr lang="en-US" altLang="ko-KR" dirty="0">
                  <a:latin typeface="나눔바른펜" pitchFamily="50" charset="-127"/>
                  <a:ea typeface="나눔바른펜" pitchFamily="50" charset="-127"/>
                </a:rPr>
                <a:t>, </a:t>
              </a:r>
              <a:r>
                <a:rPr lang="ko-KR" altLang="en-US" dirty="0">
                  <a:latin typeface="나눔바른펜" pitchFamily="50" charset="-127"/>
                  <a:ea typeface="나눔바른펜" pitchFamily="50" charset="-127"/>
                </a:rPr>
                <a:t>데이터 </a:t>
              </a:r>
              <a:r>
                <a:rPr lang="ko-KR" altLang="en-US" dirty="0" smtClean="0">
                  <a:latin typeface="나눔바른펜" pitchFamily="50" charset="-127"/>
                  <a:ea typeface="나눔바른펜" pitchFamily="50" charset="-127"/>
                </a:rPr>
                <a:t>분석</a:t>
              </a:r>
              <a:r>
                <a:rPr lang="en-US" altLang="ko-KR" dirty="0" smtClean="0">
                  <a:latin typeface="나눔바른펜" pitchFamily="50" charset="-127"/>
                  <a:ea typeface="나눔바른펜" pitchFamily="50" charset="-127"/>
                </a:rPr>
                <a:t>, </a:t>
              </a:r>
              <a:r>
                <a:rPr lang="ko-KR" altLang="en-US" dirty="0" smtClean="0">
                  <a:latin typeface="나눔바른펜" pitchFamily="50" charset="-127"/>
                  <a:ea typeface="나눔바른펜" pitchFamily="50" charset="-127"/>
                </a:rPr>
                <a:t>서버 구축</a:t>
              </a:r>
              <a:endParaRPr lang="ko-KR" altLang="en-US" dirty="0">
                <a:latin typeface="나눔바른펜" pitchFamily="50" charset="-127"/>
                <a:ea typeface="나눔바른펜" pitchFamily="50" charset="-127"/>
              </a:endParaRPr>
            </a:p>
          </p:txBody>
        </p:sp>
        <p:pic>
          <p:nvPicPr>
            <p:cNvPr id="25" name="Picture 3" descr="C:\Users\student\Desktop\4.jpg"/>
            <p:cNvPicPr preferRelativeResize="0">
              <a:picLocks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8020" l="0" r="100000">
                          <a14:foregroundMark x1="48077" y1="90099" x2="48077" y2="95050"/>
                          <a14:foregroundMark x1="53846" y1="11881" x2="54808" y2="0"/>
                          <a14:foregroundMark x1="75000" y1="42574" x2="75000" y2="42574"/>
                          <a14:foregroundMark x1="65385" y1="7921" x2="71154" y2="9901"/>
                          <a14:foregroundMark x1="39423" y1="81188" x2="39423" y2="81188"/>
                          <a14:foregroundMark x1="49038" y1="90099" x2="49038" y2="90099"/>
                          <a14:foregroundMark x1="49038" y1="90099" x2="49038" y2="90099"/>
                          <a14:foregroundMark x1="49038" y1="90099" x2="49038" y2="90099"/>
                          <a14:foregroundMark x1="64423" y1="73267" x2="64423" y2="73267"/>
                          <a14:foregroundMark x1="67308" y1="71287" x2="67308" y2="71287"/>
                          <a14:foregroundMark x1="74038" y1="55446" x2="74038" y2="55446"/>
                          <a14:foregroundMark x1="75962" y1="50495" x2="75962" y2="50495"/>
                          <a14:foregroundMark x1="69231" y1="94059" x2="69231" y2="93069"/>
                          <a14:foregroundMark x1="69231" y1="92079" x2="69231" y2="92079"/>
                          <a14:foregroundMark x1="74038" y1="95050" x2="74038" y2="95050"/>
                          <a14:foregroundMark x1="49038" y1="89109" x2="49038" y2="89109"/>
                          <a14:foregroundMark x1="48077" y1="90099" x2="48077" y2="90099"/>
                          <a14:foregroundMark x1="48077" y1="91089" x2="48077" y2="91089"/>
                          <a14:foregroundMark x1="48077" y1="91089" x2="48077" y2="91089"/>
                          <a14:foregroundMark x1="48077" y1="91089" x2="48077" y2="91089"/>
                          <a14:foregroundMark x1="50000" y1="90099" x2="50000" y2="90099"/>
                          <a14:foregroundMark x1="50000" y1="90099" x2="50000" y2="90099"/>
                          <a14:foregroundMark x1="50000" y1="90099" x2="50000" y2="89109"/>
                          <a14:foregroundMark x1="49038" y1="89109" x2="49038" y2="89109"/>
                          <a14:foregroundMark x1="48077" y1="89109" x2="48077" y2="89109"/>
                          <a14:foregroundMark x1="48077" y1="89109" x2="49038" y2="90099"/>
                          <a14:foregroundMark x1="50000" y1="91089" x2="50000" y2="91089"/>
                          <a14:foregroundMark x1="50000" y1="90099" x2="50000" y2="90099"/>
                          <a14:foregroundMark x1="50000" y1="90099" x2="50000" y2="90099"/>
                          <a14:foregroundMark x1="49038" y1="89109" x2="49038" y2="94059"/>
                          <a14:backgroundMark x1="76923" y1="23762" x2="76923" y2="23762"/>
                          <a14:backgroundMark x1="82692" y1="31683" x2="82692" y2="31683"/>
                          <a14:backgroundMark x1="48077" y1="90099" x2="48077" y2="90099"/>
                          <a14:backgroundMark x1="81731" y1="45545" x2="81731" y2="45545"/>
                          <a14:backgroundMark x1="82692" y1="56436" x2="82692" y2="56436"/>
                          <a14:backgroundMark x1="78846" y1="66337" x2="78846" y2="66337"/>
                          <a14:backgroundMark x1="78846" y1="66337" x2="78846" y2="66337"/>
                          <a14:backgroundMark x1="85577" y1="65347" x2="85577" y2="65347"/>
                          <a14:backgroundMark x1="85577" y1="65347" x2="85577" y2="65347"/>
                          <a14:backgroundMark x1="70192" y1="76238" x2="87500" y2="85149"/>
                          <a14:backgroundMark x1="31731" y1="1980" x2="16346" y2="14851"/>
                          <a14:backgroundMark x1="962" y1="48515" x2="11538" y2="45545"/>
                          <a14:backgroundMark x1="11538" y1="45545" x2="17308" y2="46535"/>
                          <a14:backgroundMark x1="17308" y1="46535" x2="17308" y2="47525"/>
                          <a14:backgroundMark x1="79808" y1="14851" x2="79808" y2="14851"/>
                          <a14:backgroundMark x1="67308" y1="9901" x2="67308" y2="9901"/>
                          <a14:backgroundMark x1="68269" y1="4950" x2="68269" y2="4950"/>
                          <a14:backgroundMark x1="65385" y1="3960" x2="65385" y2="3960"/>
                          <a14:backgroundMark x1="65385" y1="4950" x2="65385" y2="4950"/>
                          <a14:backgroundMark x1="72115" y1="10891" x2="72115" y2="10891"/>
                          <a14:backgroundMark x1="67308" y1="7921" x2="67308" y2="7921"/>
                          <a14:backgroundMark x1="66346" y1="6931" x2="66346" y2="6931"/>
                          <a14:backgroundMark x1="69231" y1="9901" x2="69231" y2="99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501" y="2461542"/>
              <a:ext cx="900000" cy="90000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그룹 5"/>
          <p:cNvGrpSpPr/>
          <p:nvPr/>
        </p:nvGrpSpPr>
        <p:grpSpPr>
          <a:xfrm>
            <a:off x="6502166" y="2813548"/>
            <a:ext cx="3554275" cy="969496"/>
            <a:chOff x="646824" y="6755376"/>
            <a:chExt cx="3554275" cy="969496"/>
          </a:xfrm>
        </p:grpSpPr>
        <p:sp>
          <p:nvSpPr>
            <p:cNvPr id="24" name="TextBox 23"/>
            <p:cNvSpPr txBox="1"/>
            <p:nvPr/>
          </p:nvSpPr>
          <p:spPr>
            <a:xfrm>
              <a:off x="1323923" y="6755376"/>
              <a:ext cx="2877176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1" fontAlgn="base">
                <a:lnSpc>
                  <a:spcPct val="150000"/>
                </a:lnSpc>
              </a:pPr>
              <a:r>
                <a:rPr lang="ko-KR" altLang="en-US" sz="2400" b="1" dirty="0">
                  <a:latin typeface="나눔바른펜" pitchFamily="50" charset="-127"/>
                  <a:ea typeface="나눔바른펜" pitchFamily="50" charset="-127"/>
                </a:rPr>
                <a:t>이 보 배</a:t>
              </a:r>
              <a:endParaRPr lang="en-US" altLang="ko-KR" sz="2400" b="1" dirty="0">
                <a:latin typeface="나눔바른펜" pitchFamily="50" charset="-127"/>
                <a:ea typeface="나눔바른펜" pitchFamily="50" charset="-127"/>
              </a:endParaRPr>
            </a:p>
            <a:p>
              <a:pPr lvl="1" fontAlgn="base"/>
              <a:r>
                <a:rPr lang="en-US" altLang="ko-KR" dirty="0">
                  <a:latin typeface="나눔바른펜" pitchFamily="50" charset="-127"/>
                  <a:ea typeface="나눔바른펜" pitchFamily="50" charset="-127"/>
                </a:rPr>
                <a:t>UI </a:t>
              </a:r>
              <a:r>
                <a:rPr lang="ko-KR" altLang="en-US" dirty="0">
                  <a:latin typeface="나눔바른펜" pitchFamily="50" charset="-127"/>
                  <a:ea typeface="나눔바른펜" pitchFamily="50" charset="-127"/>
                </a:rPr>
                <a:t>디자인 및 개발</a:t>
              </a:r>
            </a:p>
          </p:txBody>
        </p:sp>
        <p:pic>
          <p:nvPicPr>
            <p:cNvPr id="26" name="Picture 4" descr="C:\Users\student\Desktop\5.jpg"/>
            <p:cNvPicPr preferRelativeResize="0">
              <a:picLocks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foregroundMark x1="70909" y1="86441" x2="86364" y2="84746"/>
                          <a14:backgroundMark x1="74545" y1="81356" x2="74545" y2="813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24" y="6824872"/>
              <a:ext cx="900000" cy="90000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/>
          <p:cNvGrpSpPr/>
          <p:nvPr/>
        </p:nvGrpSpPr>
        <p:grpSpPr>
          <a:xfrm>
            <a:off x="6502166" y="4489225"/>
            <a:ext cx="3554275" cy="994581"/>
            <a:chOff x="646824" y="8431052"/>
            <a:chExt cx="3554275" cy="994581"/>
          </a:xfrm>
        </p:grpSpPr>
        <p:sp>
          <p:nvSpPr>
            <p:cNvPr id="23" name="TextBox 22"/>
            <p:cNvSpPr txBox="1"/>
            <p:nvPr/>
          </p:nvSpPr>
          <p:spPr>
            <a:xfrm>
              <a:off x="1323923" y="8431052"/>
              <a:ext cx="2877176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1" fontAlgn="base">
                <a:lnSpc>
                  <a:spcPct val="150000"/>
                </a:lnSpc>
              </a:pPr>
              <a:r>
                <a:rPr lang="ko-KR" altLang="en-US" sz="2400" b="1" dirty="0">
                  <a:latin typeface="나눔바른펜" pitchFamily="50" charset="-127"/>
                  <a:ea typeface="나눔바른펜" pitchFamily="50" charset="-127"/>
                </a:rPr>
                <a:t>전 윤 회</a:t>
              </a:r>
              <a:endParaRPr lang="en-US" altLang="ko-KR" sz="2400" b="1" dirty="0">
                <a:latin typeface="나눔바른펜" pitchFamily="50" charset="-127"/>
                <a:ea typeface="나눔바른펜" pitchFamily="50" charset="-127"/>
              </a:endParaRPr>
            </a:p>
            <a:p>
              <a:pPr lvl="1" fontAlgn="base"/>
              <a:r>
                <a:rPr lang="ko-KR" altLang="en-US" dirty="0">
                  <a:latin typeface="나눔바른펜" pitchFamily="50" charset="-127"/>
                  <a:ea typeface="나눔바른펜" pitchFamily="50" charset="-127"/>
                </a:rPr>
                <a:t>웹 개발</a:t>
              </a:r>
              <a:r>
                <a:rPr lang="en-US" altLang="ko-KR" dirty="0">
                  <a:latin typeface="나눔바른펜" pitchFamily="50" charset="-127"/>
                  <a:ea typeface="나눔바른펜" pitchFamily="50" charset="-127"/>
                </a:rPr>
                <a:t>, </a:t>
              </a:r>
              <a:r>
                <a:rPr lang="ko-KR" altLang="en-US" dirty="0" smtClean="0">
                  <a:latin typeface="나눔바른펜" pitchFamily="50" charset="-127"/>
                  <a:ea typeface="나눔바른펜" pitchFamily="50" charset="-127"/>
                </a:rPr>
                <a:t>서버구축</a:t>
              </a:r>
              <a:endParaRPr lang="ko-KR" altLang="en-US" dirty="0">
                <a:latin typeface="나눔바른펜" pitchFamily="50" charset="-127"/>
                <a:ea typeface="나눔바른펜" pitchFamily="50" charset="-127"/>
              </a:endParaRPr>
            </a:p>
          </p:txBody>
        </p:sp>
        <p:pic>
          <p:nvPicPr>
            <p:cNvPr id="27" name="Picture 5" descr="C:\Users\student\Desktop\1.jpg"/>
            <p:cNvPicPr preferRelativeResize="0">
              <a:picLocks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>
                          <a14:foregroundMark x1="2752" y1="67500" x2="0" y2="41667"/>
                          <a14:foregroundMark x1="1835" y1="40833" x2="11009" y2="43333"/>
                          <a14:foregroundMark x1="11009" y1="43333" x2="17431" y2="50000"/>
                          <a14:foregroundMark x1="17431" y1="50000" x2="22936" y2="57500"/>
                          <a14:foregroundMark x1="22936" y1="57500" x2="52294" y2="6667"/>
                          <a14:foregroundMark x1="53211" y1="6667" x2="67890" y2="11667"/>
                          <a14:foregroundMark x1="9174" y1="29167" x2="37615" y2="10833"/>
                          <a14:foregroundMark x1="3670" y1="45833" x2="3670" y2="45833"/>
                          <a14:foregroundMark x1="72477" y1="7500" x2="72477" y2="7500"/>
                          <a14:foregroundMark x1="73394" y1="14167" x2="73394" y2="14167"/>
                          <a14:foregroundMark x1="82569" y1="30000" x2="82569" y2="30000"/>
                          <a14:foregroundMark x1="83486" y1="45833" x2="84404" y2="43333"/>
                          <a14:foregroundMark x1="87156" y1="55000" x2="87156" y2="55000"/>
                          <a14:foregroundMark x1="78899" y1="60000" x2="78899" y2="60000"/>
                          <a14:foregroundMark x1="88073" y1="59167" x2="88073" y2="59167"/>
                          <a14:foregroundMark x1="87156" y1="61667" x2="87156" y2="61667"/>
                          <a14:foregroundMark x1="86239" y1="60833" x2="86239" y2="60833"/>
                          <a14:foregroundMark x1="84404" y1="60000" x2="84404" y2="60000"/>
                          <a14:foregroundMark x1="80734" y1="65000" x2="81651" y2="66667"/>
                          <a14:foregroundMark x1="81651" y1="66667" x2="81651" y2="66667"/>
                          <a14:foregroundMark x1="12844" y1="66667" x2="12844" y2="66667"/>
                          <a14:foregroundMark x1="11927" y1="62500" x2="11927" y2="62500"/>
                          <a14:foregroundMark x1="32110" y1="73333" x2="32110" y2="73333"/>
                          <a14:foregroundMark x1="32110" y1="70000" x2="32110" y2="70000"/>
                          <a14:foregroundMark x1="30275" y1="90000" x2="30275" y2="90000"/>
                          <a14:foregroundMark x1="18349" y1="80833" x2="18349" y2="80833"/>
                          <a14:foregroundMark x1="22936" y1="71667" x2="22936" y2="71667"/>
                          <a14:foregroundMark x1="27523" y1="65000" x2="27523" y2="65000"/>
                          <a14:foregroundMark x1="38532" y1="72500" x2="38532" y2="72500"/>
                          <a14:foregroundMark x1="33945" y1="84167" x2="33945" y2="84167"/>
                          <a14:foregroundMark x1="59633" y1="78333" x2="59633" y2="78333"/>
                          <a14:foregroundMark x1="57798" y1="93333" x2="57798" y2="93333"/>
                          <a14:foregroundMark x1="11927" y1="16667" x2="11927" y2="16667"/>
                          <a14:foregroundMark x1="11927" y1="14167" x2="11927" y2="14167"/>
                          <a14:foregroundMark x1="11927" y1="12500" x2="11927" y2="12500"/>
                          <a14:foregroundMark x1="15596" y1="6667" x2="15596" y2="6667"/>
                          <a14:foregroundMark x1="16514" y1="2500" x2="16514" y2="2500"/>
                          <a14:foregroundMark x1="4587" y1="18333" x2="4587" y2="18333"/>
                          <a14:backgroundMark x1="87156" y1="16667" x2="85321" y2="28333"/>
                          <a14:backgroundMark x1="85321" y1="28333" x2="87156" y2="31667"/>
                          <a14:backgroundMark x1="88991" y1="34167" x2="90826" y2="35000"/>
                          <a14:backgroundMark x1="88073" y1="32500" x2="89908" y2="33333"/>
                          <a14:backgroundMark x1="72477" y1="69167" x2="67890" y2="74167"/>
                          <a14:backgroundMark x1="67890" y1="74167" x2="68807" y2="76667"/>
                          <a14:backgroundMark x1="66055" y1="77500" x2="69725" y2="75000"/>
                          <a14:backgroundMark x1="65138" y1="77500" x2="69725" y2="85833"/>
                          <a14:backgroundMark x1="69725" y1="85000" x2="77064" y2="87500"/>
                          <a14:backgroundMark x1="77064" y1="87500" x2="85321" y2="85000"/>
                          <a14:backgroundMark x1="71560" y1="69167" x2="81651" y2="73333"/>
                          <a14:backgroundMark x1="79817" y1="67500" x2="81651" y2="73333"/>
                          <a14:backgroundMark x1="79817" y1="68333" x2="85321" y2="71667"/>
                          <a14:backgroundMark x1="82569" y1="65000" x2="86239" y2="72500"/>
                          <a14:backgroundMark x1="83486" y1="65833" x2="84404" y2="60833"/>
                          <a14:backgroundMark x1="84404" y1="60833" x2="90826" y2="65000"/>
                          <a14:backgroundMark x1="80734" y1="87500" x2="90826" y2="89167"/>
                          <a14:backgroundMark x1="917" y1="68333" x2="3670" y2="68333"/>
                          <a14:backgroundMark x1="3670" y1="67500" x2="917" y2="72500"/>
                          <a14:backgroundMark x1="917" y1="72500" x2="9174" y2="65000"/>
                          <a14:backgroundMark x1="9174" y1="65833" x2="11009" y2="71667"/>
                          <a14:backgroundMark x1="11009" y1="71667" x2="16514" y2="74167"/>
                          <a14:backgroundMark x1="16514" y1="74167" x2="8257" y2="82500"/>
                          <a14:backgroundMark x1="34862" y1="84167" x2="34862" y2="84167"/>
                          <a14:backgroundMark x1="66055" y1="99167" x2="66055" y2="99167"/>
                          <a14:backgroundMark x1="94495" y1="24167" x2="94495" y2="24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24" y="8525633"/>
              <a:ext cx="900000" cy="90000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그룹 6"/>
          <p:cNvGrpSpPr/>
          <p:nvPr/>
        </p:nvGrpSpPr>
        <p:grpSpPr>
          <a:xfrm>
            <a:off x="2195990" y="5008240"/>
            <a:ext cx="3845069" cy="1061829"/>
            <a:chOff x="646824" y="5106233"/>
            <a:chExt cx="3845069" cy="1061829"/>
          </a:xfrm>
        </p:grpSpPr>
        <p:sp>
          <p:nvSpPr>
            <p:cNvPr id="21" name="TextBox 20"/>
            <p:cNvSpPr txBox="1"/>
            <p:nvPr/>
          </p:nvSpPr>
          <p:spPr>
            <a:xfrm>
              <a:off x="1323923" y="5106233"/>
              <a:ext cx="3167970" cy="10618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1" fontAlgn="base">
                <a:lnSpc>
                  <a:spcPct val="150000"/>
                </a:lnSpc>
              </a:pPr>
              <a:r>
                <a:rPr lang="ko-KR" altLang="en-US" sz="2400" b="1" dirty="0">
                  <a:latin typeface="나눔바른펜" pitchFamily="50" charset="-127"/>
                  <a:ea typeface="나눔바른펜" pitchFamily="50" charset="-127"/>
                </a:rPr>
                <a:t>이 소 윤</a:t>
              </a:r>
            </a:p>
            <a:p>
              <a:pPr lvl="1" fontAlgn="base">
                <a:lnSpc>
                  <a:spcPct val="150000"/>
                </a:lnSpc>
              </a:pPr>
              <a:r>
                <a:rPr lang="ko-KR" altLang="en-US" dirty="0">
                  <a:latin typeface="나눔바른펜" pitchFamily="50" charset="-127"/>
                  <a:ea typeface="나눔바른펜" pitchFamily="50" charset="-127"/>
                </a:rPr>
                <a:t>웹 </a:t>
              </a:r>
              <a:r>
                <a:rPr lang="ko-KR" altLang="en-US" dirty="0" err="1">
                  <a:latin typeface="나눔바른펜" pitchFamily="50" charset="-127"/>
                  <a:ea typeface="나눔바른펜" pitchFamily="50" charset="-127"/>
                </a:rPr>
                <a:t>스크래핑</a:t>
              </a:r>
              <a:r>
                <a:rPr lang="en-US" altLang="ko-KR" dirty="0">
                  <a:latin typeface="나눔바른펜" pitchFamily="50" charset="-127"/>
                  <a:ea typeface="나눔바른펜" pitchFamily="50" charset="-127"/>
                </a:rPr>
                <a:t>, </a:t>
              </a:r>
              <a:r>
                <a:rPr lang="ko-KR" altLang="en-US" dirty="0">
                  <a:latin typeface="나눔바른펜" pitchFamily="50" charset="-127"/>
                  <a:ea typeface="나눔바른펜" pitchFamily="50" charset="-127"/>
                </a:rPr>
                <a:t>데이터 분석</a:t>
              </a:r>
            </a:p>
          </p:txBody>
        </p:sp>
        <p:pic>
          <p:nvPicPr>
            <p:cNvPr id="29" name="Picture 7" descr="C:\Users\student\Desktop\3.jpg"/>
            <p:cNvPicPr preferRelativeResize="0">
              <a:picLocks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>
                          <a14:foregroundMark x1="14035" y1="2479" x2="7018" y2="20661"/>
                          <a14:foregroundMark x1="7018" y1="37190" x2="7018" y2="37190"/>
                          <a14:foregroundMark x1="92105" y1="12397" x2="92105" y2="12397"/>
                          <a14:foregroundMark x1="71930" y1="4132" x2="92105" y2="45455"/>
                          <a14:foregroundMark x1="89474" y1="50413" x2="91228" y2="86777"/>
                          <a14:backgroundMark x1="14912" y1="3306" x2="6140" y2="15702"/>
                          <a14:backgroundMark x1="74561" y1="3306" x2="90351" y2="38843"/>
                          <a14:backgroundMark x1="71930" y1="3306" x2="82456" y2="25620"/>
                          <a14:backgroundMark x1="92982" y1="46281" x2="89474" y2="80165"/>
                          <a14:backgroundMark x1="92105" y1="41322" x2="89474" y2="826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24" y="5221772"/>
              <a:ext cx="900000" cy="90000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2195989" y="3664074"/>
            <a:ext cx="4522168" cy="1061829"/>
            <a:chOff x="675501" y="3762067"/>
            <a:chExt cx="4522168" cy="1061829"/>
          </a:xfrm>
        </p:grpSpPr>
        <p:pic>
          <p:nvPicPr>
            <p:cNvPr id="28" name="Picture 6" descr="C:\Users\student\Desktop\2.jpg"/>
            <p:cNvPicPr preferRelativeResize="0">
              <a:picLocks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3306" b="100000" l="9910" r="85586">
                          <a14:foregroundMark x1="10811" y1="57851" x2="9910" y2="89256"/>
                          <a14:foregroundMark x1="21622" y1="62810" x2="36036" y2="56198"/>
                          <a14:foregroundMark x1="57658" y1="52893" x2="63964" y2="63636"/>
                          <a14:foregroundMark x1="63964" y1="61983" x2="83784" y2="65289"/>
                          <a14:foregroundMark x1="49550" y1="58678" x2="50450" y2="85950"/>
                          <a14:foregroundMark x1="12613" y1="87603" x2="50450" y2="87603"/>
                          <a14:foregroundMark x1="51351" y1="86777" x2="88288" y2="86777"/>
                          <a14:foregroundMark x1="86486" y1="67769" x2="88288" y2="90909"/>
                          <a14:foregroundMark x1="56757" y1="25620" x2="62162" y2="28926"/>
                          <a14:foregroundMark x1="58559" y1="37190" x2="60360" y2="35537"/>
                          <a14:foregroundMark x1="59459" y1="26446" x2="60360" y2="26446"/>
                          <a14:foregroundMark x1="16216" y1="12397" x2="18919" y2="7438"/>
                          <a14:foregroundMark x1="47748" y1="8264" x2="47748" y2="3306"/>
                          <a14:backgroundMark x1="45045" y1="826" x2="57658" y2="7438"/>
                          <a14:backgroundMark x1="56757" y1="8264" x2="59459" y2="18182"/>
                          <a14:backgroundMark x1="59459" y1="19008" x2="58559" y2="23967"/>
                          <a14:backgroundMark x1="59459" y1="23967" x2="69369" y2="33058"/>
                          <a14:backgroundMark x1="63964" y1="28926" x2="60360" y2="38017"/>
                          <a14:backgroundMark x1="58559" y1="39669" x2="57658" y2="38843"/>
                          <a14:backgroundMark x1="60360" y1="36364" x2="57658" y2="38843"/>
                          <a14:backgroundMark x1="57658" y1="39669" x2="57658" y2="50413"/>
                          <a14:backgroundMark x1="58559" y1="51240" x2="61261" y2="54545"/>
                          <a14:backgroundMark x1="60360" y1="55372" x2="63063" y2="58678"/>
                          <a14:backgroundMark x1="63964" y1="58678" x2="89189" y2="66942"/>
                          <a14:backgroundMark x1="10811" y1="26446" x2="15315" y2="28099"/>
                          <a14:backgroundMark x1="15315" y1="28099" x2="15315" y2="33058"/>
                          <a14:backgroundMark x1="15315" y1="33058" x2="18919" y2="30579"/>
                          <a14:backgroundMark x1="18919" y1="32231" x2="15315" y2="38843"/>
                          <a14:backgroundMark x1="18018" y1="33058" x2="20721" y2="39669"/>
                          <a14:backgroundMark x1="22523" y1="39669" x2="26126" y2="49587"/>
                          <a14:backgroundMark x1="26126" y1="48760" x2="31532" y2="52066"/>
                          <a14:backgroundMark x1="31532" y1="52066" x2="33333" y2="54545"/>
                          <a14:backgroundMark x1="32432" y1="53719" x2="33333" y2="57025"/>
                          <a14:backgroundMark x1="33333" y1="57025" x2="24324" y2="60331"/>
                          <a14:backgroundMark x1="23423" y1="60331" x2="9910" y2="57851"/>
                          <a14:backgroundMark x1="88288" y1="66942" x2="90991" y2="669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501" y="3877607"/>
              <a:ext cx="900000" cy="90000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1361604" y="3762067"/>
              <a:ext cx="3836065" cy="10618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1" fontAlgn="base">
                <a:lnSpc>
                  <a:spcPct val="150000"/>
                </a:lnSpc>
              </a:pPr>
              <a:r>
                <a:rPr lang="ko-KR" altLang="en-US" sz="2400" b="1" dirty="0">
                  <a:latin typeface="나눔바른펜" pitchFamily="50" charset="-127"/>
                  <a:ea typeface="나눔바른펜" pitchFamily="50" charset="-127"/>
                </a:rPr>
                <a:t>서 상 원</a:t>
              </a:r>
            </a:p>
            <a:p>
              <a:pPr lvl="1" fontAlgn="base">
                <a:lnSpc>
                  <a:spcPct val="150000"/>
                </a:lnSpc>
              </a:pPr>
              <a:r>
                <a:rPr lang="ko-KR" altLang="en-US" dirty="0" smtClean="0">
                  <a:latin typeface="나눔바른펜" pitchFamily="50" charset="-127"/>
                  <a:ea typeface="나눔바른펜" pitchFamily="50" charset="-127"/>
                </a:rPr>
                <a:t>기획</a:t>
              </a:r>
              <a:r>
                <a:rPr lang="en-US" altLang="ko-KR" dirty="0" smtClean="0">
                  <a:latin typeface="나눔바른펜" pitchFamily="50" charset="-127"/>
                  <a:ea typeface="나눔바른펜" pitchFamily="50" charset="-127"/>
                </a:rPr>
                <a:t>, </a:t>
              </a:r>
              <a:r>
                <a:rPr lang="en-US" altLang="ko-KR" dirty="0" err="1" smtClean="0">
                  <a:latin typeface="나눔바른펜" pitchFamily="50" charset="-127"/>
                  <a:ea typeface="나눔바른펜" pitchFamily="50" charset="-127"/>
                </a:rPr>
                <a:t>rJava</a:t>
              </a:r>
              <a:r>
                <a:rPr lang="en-US" altLang="ko-KR" dirty="0" smtClean="0">
                  <a:latin typeface="나눔바른펜" pitchFamily="50" charset="-127"/>
                  <a:ea typeface="나눔바른펜" pitchFamily="50" charset="-127"/>
                </a:rPr>
                <a:t> </a:t>
              </a:r>
              <a:r>
                <a:rPr lang="ko-KR" altLang="en-US" dirty="0">
                  <a:latin typeface="나눔바른펜" pitchFamily="50" charset="-127"/>
                  <a:ea typeface="나눔바른펜" pitchFamily="50" charset="-127"/>
                </a:rPr>
                <a:t>구현</a:t>
              </a:r>
              <a:r>
                <a:rPr lang="en-US" altLang="ko-KR" dirty="0">
                  <a:latin typeface="나눔바른펜" pitchFamily="50" charset="-127"/>
                  <a:ea typeface="나눔바른펜" pitchFamily="50" charset="-127"/>
                </a:rPr>
                <a:t>, </a:t>
              </a:r>
              <a:r>
                <a:rPr lang="ko-KR" altLang="en-US" dirty="0">
                  <a:latin typeface="나눔바른펜" pitchFamily="50" charset="-127"/>
                  <a:ea typeface="나눔바른펜" pitchFamily="50" charset="-127"/>
                </a:rPr>
                <a:t>웹 </a:t>
              </a:r>
              <a:r>
                <a:rPr lang="ko-KR" altLang="en-US" dirty="0" smtClean="0">
                  <a:latin typeface="나눔바른펜" pitchFamily="50" charset="-127"/>
                  <a:ea typeface="나눔바른펜" pitchFamily="50" charset="-127"/>
                </a:rPr>
                <a:t>연동</a:t>
              </a:r>
              <a:endParaRPr lang="en-US" altLang="ko-KR" dirty="0">
                <a:latin typeface="나눔바른펜" pitchFamily="50" charset="-127"/>
                <a:ea typeface="나눔바른펜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457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08" y="1513508"/>
            <a:ext cx="11174384" cy="3420652"/>
          </a:xfrm>
          <a:prstGeom prst="rect">
            <a:avLst/>
          </a:prstGeom>
        </p:spPr>
      </p:pic>
      <p:pic>
        <p:nvPicPr>
          <p:cNvPr id="2053" name="Picture 5" descr="C:\Users\madeit-top1\Documents\PPT\[38] Angrymomo_cartoon black\Screen-Shot-2014-11-25-at-2.01.23-PM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665" y="5212156"/>
            <a:ext cx="2961832" cy="138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포인트가 4개인 별 50"/>
          <p:cNvSpPr/>
          <p:nvPr/>
        </p:nvSpPr>
        <p:spPr>
          <a:xfrm>
            <a:off x="3730372" y="4590135"/>
            <a:ext cx="282281" cy="282281"/>
          </a:xfrm>
          <a:prstGeom prst="star4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dist="38100" dir="8100000" sx="99000" sy="99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포인트가 4개인 별 46"/>
          <p:cNvSpPr/>
          <p:nvPr/>
        </p:nvSpPr>
        <p:spPr>
          <a:xfrm>
            <a:off x="1827029" y="980728"/>
            <a:ext cx="414020" cy="414020"/>
          </a:xfrm>
          <a:prstGeom prst="star4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dist="38100" dir="8100000" sx="99000" sy="99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포인트가 4개인 별 47"/>
          <p:cNvSpPr/>
          <p:nvPr/>
        </p:nvSpPr>
        <p:spPr>
          <a:xfrm>
            <a:off x="1631504" y="1394748"/>
            <a:ext cx="207010" cy="207010"/>
          </a:xfrm>
          <a:prstGeom prst="star4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dist="38100" dir="8100000" sx="99000" sy="99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포인트가 4개인 별 48"/>
          <p:cNvSpPr/>
          <p:nvPr/>
        </p:nvSpPr>
        <p:spPr>
          <a:xfrm>
            <a:off x="1827029" y="1513508"/>
            <a:ext cx="207010" cy="207010"/>
          </a:xfrm>
          <a:prstGeom prst="star4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dist="38100" dir="8100000" sx="99000" sy="99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포인트가 4개인 별 49"/>
          <p:cNvSpPr/>
          <p:nvPr/>
        </p:nvSpPr>
        <p:spPr>
          <a:xfrm>
            <a:off x="3393177" y="4987430"/>
            <a:ext cx="207010" cy="207010"/>
          </a:xfrm>
          <a:prstGeom prst="star4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dist="38100" dir="8100000" sx="99000" sy="99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포인트가 4개인 별 51"/>
          <p:cNvSpPr/>
          <p:nvPr/>
        </p:nvSpPr>
        <p:spPr>
          <a:xfrm>
            <a:off x="5267701" y="5090936"/>
            <a:ext cx="282281" cy="282281"/>
          </a:xfrm>
          <a:prstGeom prst="star4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dist="38100" dir="8100000" sx="99000" sy="99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495675" y="317263"/>
            <a:ext cx="624865" cy="662332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altLang="ko-KR" sz="3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orean Black" pitchFamily="34" charset="-127"/>
                <a:ea typeface="Noto Sans Korean Black" pitchFamily="34" charset="-127"/>
              </a:rPr>
              <a:t>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86917" y="342462"/>
            <a:ext cx="3783341" cy="662332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2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개발 설계 </a:t>
            </a:r>
            <a:r>
              <a:rPr lang="en-US" altLang="ko-KR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– </a:t>
            </a:r>
            <a:r>
              <a:rPr lang="ko-KR" alt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개발 일정</a:t>
            </a:r>
            <a:endParaRPr lang="en-US" altLang="ko-KR" sz="2400" spc="-150" dirty="0">
              <a:solidFill>
                <a:schemeClr val="tx1">
                  <a:lumMod val="50000"/>
                  <a:lumOff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070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1554074" y="2132856"/>
            <a:ext cx="8934414" cy="4006264"/>
          </a:xfrm>
          <a:prstGeom prst="rect">
            <a:avLst/>
          </a:prstGeom>
          <a:solidFill>
            <a:schemeClr val="bg1"/>
          </a:solidFill>
          <a:ln w="98425" cap="sq">
            <a:solidFill>
              <a:schemeClr val="bg1">
                <a:lumMod val="9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바른펜" charset="-127"/>
              <a:ea typeface="나눔바른펜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496605" y="1052736"/>
            <a:ext cx="9198790" cy="84164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771696" y="1144392"/>
            <a:ext cx="4648611" cy="662332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ctr"/>
            <a:r>
              <a:rPr lang="en-US" altLang="ko-KR" sz="36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S/W </a:t>
            </a:r>
            <a:r>
              <a:rPr lang="ko-KR" altLang="en-US" sz="36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설계구조</a:t>
            </a:r>
          </a:p>
        </p:txBody>
      </p:sp>
      <p:sp>
        <p:nvSpPr>
          <p:cNvPr id="5" name="AutoShape 4" descr="jsp에 대한 이미지 검색결과"/>
          <p:cNvSpPr>
            <a:spLocks noChangeAspect="1" noChangeArrowheads="1"/>
          </p:cNvSpPr>
          <p:nvPr/>
        </p:nvSpPr>
        <p:spPr bwMode="auto">
          <a:xfrm>
            <a:off x="1311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jsp에 대한 이미지 검색결과"/>
          <p:cNvSpPr>
            <a:spLocks noChangeAspect="1" noChangeArrowheads="1"/>
          </p:cNvSpPr>
          <p:nvPr/>
        </p:nvSpPr>
        <p:spPr bwMode="auto">
          <a:xfrm>
            <a:off x="14636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jsp에 대한 이미지 검색결과"/>
          <p:cNvSpPr>
            <a:spLocks noChangeAspect="1" noChangeArrowheads="1"/>
          </p:cNvSpPr>
          <p:nvPr/>
        </p:nvSpPr>
        <p:spPr bwMode="auto">
          <a:xfrm>
            <a:off x="16160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10" descr="jsp에 대한 이미지 검색결과"/>
          <p:cNvSpPr>
            <a:spLocks noChangeAspect="1" noChangeArrowheads="1"/>
          </p:cNvSpPr>
          <p:nvPr/>
        </p:nvSpPr>
        <p:spPr bwMode="auto">
          <a:xfrm>
            <a:off x="17684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3467709" y="2444264"/>
            <a:ext cx="10141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나눔바른펜" charset="-127"/>
                <a:ea typeface="나눔바른펜" charset="-127"/>
              </a:rPr>
              <a:t>Eclipse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623725" y="2914637"/>
            <a:ext cx="327636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나눔바른펜" charset="-127"/>
                <a:ea typeface="나눔바른펜" charset="-127"/>
              </a:rPr>
              <a:t>- Java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바른펜" charset="-127"/>
                <a:ea typeface="나눔바른펜" charset="-127"/>
              </a:rPr>
              <a:t>- Web Client</a:t>
            </a:r>
          </a:p>
          <a:p>
            <a:pPr>
              <a:lnSpc>
                <a:spcPct val="150000"/>
              </a:lnSpc>
            </a:pPr>
            <a:endParaRPr lang="en-US" altLang="ko-KR" sz="2800" b="1" dirty="0">
              <a:latin typeface="나눔바른펜" charset="-127"/>
              <a:ea typeface="나눔바른펜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바른펜" charset="-127"/>
                <a:ea typeface="나눔바른펜" charset="-127"/>
              </a:rPr>
              <a:t>- Web App</a:t>
            </a:r>
          </a:p>
          <a:p>
            <a:pPr>
              <a:lnSpc>
                <a:spcPct val="150000"/>
              </a:lnSpc>
            </a:pPr>
            <a:endParaRPr lang="en-US" altLang="ko-KR" sz="800" b="1" dirty="0">
              <a:latin typeface="나눔바른펜" charset="-127"/>
              <a:ea typeface="나눔바른펜" charset="-127"/>
            </a:endParaRPr>
          </a:p>
          <a:p>
            <a:pPr>
              <a:lnSpc>
                <a:spcPct val="150000"/>
              </a:lnSpc>
            </a:pPr>
            <a:endParaRPr lang="en-US" altLang="ko-KR" sz="800" b="1" dirty="0">
              <a:latin typeface="나눔바른펜" charset="-127"/>
              <a:ea typeface="나눔바른펜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바른펜" charset="-127"/>
                <a:ea typeface="나눔바른펜" charset="-127"/>
              </a:rPr>
              <a:t>- Apache Tomcat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761234" y="3812642"/>
            <a:ext cx="2046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charset="-127"/>
                <a:ea typeface="나눔바른펜" charset="-127"/>
              </a:rPr>
              <a:t>HTML5	CSS3</a:t>
            </a:r>
          </a:p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charset="-127"/>
                <a:ea typeface="나눔바른펜" charset="-127"/>
              </a:rPr>
              <a:t>JavaScript	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charset="-127"/>
                <a:ea typeface="나눔바른펜" charset="-127"/>
              </a:rPr>
              <a:t>AJAX              </a:t>
            </a:r>
            <a:r>
              <a:rPr lang="en-US" altLang="ko-K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펜" charset="-127"/>
                <a:ea typeface="나눔바른펜" charset="-127"/>
              </a:rPr>
              <a:t>BootStrap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817413" y="4820529"/>
            <a:ext cx="1600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charset="-127"/>
                <a:ea typeface="나눔바른펜" charset="-127"/>
              </a:rPr>
              <a:t>Spring MVC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706083" y="2871227"/>
            <a:ext cx="239236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>
                <a:latin typeface="나눔바른펜" charset="-127"/>
                <a:ea typeface="나눔바른펜" charset="-127"/>
              </a:rPr>
              <a:t>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 smtClean="0">
                <a:latin typeface="나눔바른펜" charset="-127"/>
                <a:ea typeface="나눔바른펜" charset="-127"/>
              </a:rPr>
              <a:t>R selenium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 smtClean="0">
                <a:latin typeface="나눔바른펜" charset="-127"/>
                <a:ea typeface="나눔바른펜" charset="-127"/>
              </a:rPr>
              <a:t>R java, </a:t>
            </a:r>
            <a:r>
              <a:rPr lang="en-US" altLang="ko-KR" b="1" dirty="0" err="1" smtClean="0">
                <a:latin typeface="나눔바른펜" charset="-127"/>
                <a:ea typeface="나눔바른펜" charset="-127"/>
              </a:rPr>
              <a:t>jdbc</a:t>
            </a:r>
            <a:endParaRPr lang="ko-KR" altLang="en-US" b="1" dirty="0">
              <a:latin typeface="나눔바른펜" charset="-127"/>
              <a:ea typeface="나눔바른펜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592704" y="2439179"/>
            <a:ext cx="18649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나눔바른펜" charset="-127"/>
                <a:ea typeface="나눔바른펜" charset="-127"/>
              </a:rPr>
              <a:t>R studio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706084" y="4293096"/>
            <a:ext cx="20888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err="1">
                <a:latin typeface="나눔바른펜" charset="-127"/>
                <a:ea typeface="나눔바른펜" charset="-127"/>
              </a:rPr>
              <a:t>DataBase</a:t>
            </a:r>
            <a:endParaRPr lang="en-US" altLang="ko-KR" sz="2000" b="1" dirty="0">
              <a:latin typeface="나눔바른펜" charset="-127"/>
              <a:ea typeface="나눔바른펜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836193" y="4732403"/>
            <a:ext cx="163818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나눔바른펜" charset="-127"/>
                <a:ea typeface="나눔바른펜" charset="-127"/>
              </a:rPr>
              <a:t>- Oracle</a:t>
            </a:r>
          </a:p>
        </p:txBody>
      </p:sp>
      <p:sp>
        <p:nvSpPr>
          <p:cNvPr id="2" name="AutoShape 2" descr="Analytics free icon"/>
          <p:cNvSpPr>
            <a:spLocks noChangeAspect="1" noChangeArrowheads="1"/>
          </p:cNvSpPr>
          <p:nvPr/>
        </p:nvSpPr>
        <p:spPr bwMode="auto">
          <a:xfrm>
            <a:off x="1920875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7" name="Picture 3"/>
          <p:cNvPicPr preferRelativeResize="0">
            <a:picLocks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8" y="2606571"/>
            <a:ext cx="900000" cy="9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 descr="C:\Users\student\Downloads\database (1).png"/>
          <p:cNvPicPr preferRelativeResize="0"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8" y="4402417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student\Downloads\file.png"/>
          <p:cNvPicPr preferRelativeResize="0"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2501932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1495675" y="288688"/>
            <a:ext cx="4474583" cy="690907"/>
            <a:chOff x="1495675" y="288688"/>
            <a:chExt cx="4474583" cy="690907"/>
          </a:xfrm>
        </p:grpSpPr>
        <p:sp>
          <p:nvSpPr>
            <p:cNvPr id="23" name="TextBox 22"/>
            <p:cNvSpPr txBox="1"/>
            <p:nvPr/>
          </p:nvSpPr>
          <p:spPr>
            <a:xfrm>
              <a:off x="2186917" y="288688"/>
              <a:ext cx="3783341" cy="611933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ko-KR" altLang="en-US" sz="24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개발 </a:t>
              </a:r>
              <a:r>
                <a:rPr lang="ko-KR" altLang="en-US" sz="2400" spc="-1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구현</a:t>
              </a:r>
              <a:r>
                <a:rPr lang="en-US" altLang="ko-KR" sz="2400" spc="-1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- </a:t>
              </a:r>
              <a:r>
                <a:rPr lang="ko-KR" altLang="en-US" sz="2400" spc="-1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전체 설계구조</a:t>
              </a:r>
              <a:endParaRPr lang="ko-KR" altLang="en-US" sz="2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495675" y="317263"/>
              <a:ext cx="624865" cy="662332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 algn="r">
                <a:spcBef>
                  <a:spcPts val="600"/>
                </a:spcBef>
              </a:pPr>
              <a:r>
                <a:rPr lang="en-US" altLang="ko-KR" sz="3600" spc="-1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orean Black" pitchFamily="34" charset="-127"/>
                  <a:ea typeface="Noto Sans Korean Black" pitchFamily="34" charset="-127"/>
                </a:rPr>
                <a:t>3</a:t>
              </a:r>
              <a:endParaRPr lang="en-US" altLang="ko-KR" sz="3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orean Black" pitchFamily="34" charset="-127"/>
                <a:ea typeface="Noto Sans Korean Black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527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1496605" y="980728"/>
            <a:ext cx="9198790" cy="84164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755368" y="1110484"/>
            <a:ext cx="4648611" cy="662332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ctr"/>
            <a:r>
              <a:rPr lang="en-US" altLang="ko-KR" sz="36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R </a:t>
            </a:r>
            <a:r>
              <a:rPr lang="ko-KR" altLang="en-US" sz="36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구현 과정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186917" y="288688"/>
            <a:ext cx="3783341" cy="611933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개발 구현</a:t>
            </a:r>
            <a:r>
              <a:rPr lang="en-US" altLang="ko-KR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R </a:t>
            </a:r>
            <a:r>
              <a:rPr lang="ko-KR" alt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구현과정</a:t>
            </a:r>
            <a:endParaRPr lang="ko-KR" altLang="en-US" sz="2400" spc="-150" dirty="0">
              <a:solidFill>
                <a:schemeClr val="tx1">
                  <a:lumMod val="50000"/>
                  <a:lumOff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495675" y="317263"/>
            <a:ext cx="624865" cy="662332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altLang="ko-KR" sz="3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orean Black" pitchFamily="34" charset="-127"/>
                <a:ea typeface="Noto Sans Korean Black" pitchFamily="34" charset="-127"/>
              </a:rPr>
              <a:t>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99581" y="2206861"/>
            <a:ext cx="8500425" cy="4078651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latin typeface="나눔바른펜" charset="-127"/>
                <a:ea typeface="나눔바른펜" charset="-127"/>
              </a:rPr>
              <a:t>＊ </a:t>
            </a:r>
            <a:r>
              <a:rPr lang="ko-KR" altLang="en-US" sz="2800" b="1" dirty="0" err="1">
                <a:latin typeface="나눔바른펜" charset="-127"/>
                <a:ea typeface="나눔바른펜" charset="-127"/>
              </a:rPr>
              <a:t>댓글의</a:t>
            </a:r>
            <a:r>
              <a:rPr lang="ko-KR" altLang="en-US" sz="2800" b="1" dirty="0">
                <a:latin typeface="나눔바른펜" charset="-127"/>
                <a:ea typeface="나눔바른펜" charset="-127"/>
              </a:rPr>
              <a:t> </a:t>
            </a:r>
            <a:r>
              <a:rPr lang="ko-KR" altLang="en-US" sz="2800" b="1" dirty="0" err="1">
                <a:latin typeface="나눔바른펜" charset="-127"/>
                <a:ea typeface="나눔바른펜" charset="-127"/>
              </a:rPr>
              <a:t>크롤링</a:t>
            </a:r>
            <a:r>
              <a:rPr lang="ko-KR" altLang="en-US" sz="2800" b="1" dirty="0">
                <a:latin typeface="나눔바른펜" charset="-127"/>
                <a:ea typeface="나눔바른펜" charset="-127"/>
              </a:rPr>
              <a:t> 및 형태소 분석을 통한 성향 분석 </a:t>
            </a:r>
            <a:endParaRPr lang="en-US" altLang="ko-KR" sz="2800" b="1" dirty="0">
              <a:latin typeface="나눔바른펜" charset="-127"/>
              <a:ea typeface="나눔바른펜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나눔바른펜" charset="-127"/>
                <a:ea typeface="나눔바른펜" charset="-127"/>
              </a:rPr>
              <a:t> 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바른펜" charset="-127"/>
                <a:ea typeface="나눔바른펜" charset="-127"/>
              </a:rPr>
              <a:t>- R selenium, R </a:t>
            </a:r>
            <a:r>
              <a:rPr lang="en-US" altLang="ko-KR" sz="2000" dirty="0" err="1">
                <a:solidFill>
                  <a:schemeClr val="bg1">
                    <a:lumMod val="65000"/>
                  </a:schemeClr>
                </a:solidFill>
                <a:latin typeface="나눔바른펜" charset="-127"/>
                <a:ea typeface="나눔바른펜" charset="-127"/>
              </a:rPr>
              <a:t>KoNLP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바른펜" charset="-127"/>
                <a:ea typeface="나눔바른펜" charset="-127"/>
              </a:rPr>
              <a:t>, </a:t>
            </a:r>
            <a:r>
              <a:rPr lang="ko-KR" altLang="en-US" sz="2000" dirty="0" err="1">
                <a:solidFill>
                  <a:schemeClr val="bg1">
                    <a:lumMod val="65000"/>
                  </a:schemeClr>
                </a:solidFill>
                <a:latin typeface="나눔바른펜" charset="-127"/>
                <a:ea typeface="나눔바른펜" charset="-127"/>
              </a:rPr>
              <a:t>꼬꼬마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나눔바른펜" charset="-127"/>
                <a:ea typeface="나눔바른펜" charset="-127"/>
              </a:rPr>
              <a:t> 형태소 </a:t>
            </a:r>
            <a:r>
              <a:rPr lang="ko-KR" altLang="en-US" sz="2000" dirty="0" smtClean="0">
                <a:solidFill>
                  <a:schemeClr val="bg1">
                    <a:lumMod val="65000"/>
                  </a:schemeClr>
                </a:solidFill>
                <a:latin typeface="나눔바른펜" charset="-127"/>
                <a:ea typeface="나눔바른펜" charset="-127"/>
              </a:rPr>
              <a:t>분석기</a:t>
            </a:r>
            <a:endParaRPr lang="en-US" altLang="ko-KR" sz="2800" dirty="0">
              <a:latin typeface="나눔바른펜" charset="-127"/>
              <a:ea typeface="나눔바른펜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latin typeface="나눔바른펜" charset="-127"/>
                <a:ea typeface="나눔바른펜" charset="-127"/>
              </a:rPr>
              <a:t>＊ </a:t>
            </a:r>
            <a:r>
              <a:rPr lang="ko-KR" altLang="en-US" sz="2800" b="1" dirty="0" err="1" smtClean="0">
                <a:latin typeface="나눔바른펜" charset="-127"/>
                <a:ea typeface="나눔바른펜" charset="-127"/>
              </a:rPr>
              <a:t>댓글의</a:t>
            </a:r>
            <a:r>
              <a:rPr lang="ko-KR" altLang="en-US" sz="2800" b="1" dirty="0" smtClean="0">
                <a:latin typeface="나눔바른펜" charset="-127"/>
                <a:ea typeface="나눔바른펜" charset="-127"/>
              </a:rPr>
              <a:t> 통계적인 부분을 통한 데이터 분석</a:t>
            </a:r>
            <a:endParaRPr lang="en-US" altLang="ko-KR" sz="2800" b="1" dirty="0">
              <a:latin typeface="나눔바른펜" charset="-127"/>
              <a:ea typeface="나눔바른펜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바른펜" charset="-127"/>
                <a:ea typeface="나눔바른펜" charset="-127"/>
              </a:rPr>
              <a:t> </a:t>
            </a:r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  <a:latin typeface="나눔바른펜" charset="-127"/>
                <a:ea typeface="나눔바른펜" charset="-127"/>
              </a:rPr>
              <a:t>  -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바른펜" charset="-127"/>
                <a:ea typeface="나눔바른펜" charset="-127"/>
              </a:rPr>
              <a:t>R selenium, </a:t>
            </a:r>
            <a:r>
              <a:rPr lang="en-US" altLang="ko-KR" sz="2000" dirty="0" err="1" smtClean="0">
                <a:solidFill>
                  <a:schemeClr val="bg1">
                    <a:lumMod val="65000"/>
                  </a:schemeClr>
                </a:solidFill>
                <a:latin typeface="나눔바른펜" charset="-127"/>
                <a:ea typeface="나눔바른펜" charset="-127"/>
              </a:rPr>
              <a:t>iframe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바른펜" charset="-127"/>
                <a:ea typeface="나눔바른펜" charset="-127"/>
              </a:rPr>
              <a:t> </a:t>
            </a:r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  <a:latin typeface="나눔바른펜" charset="-127"/>
                <a:ea typeface="나눔바른펜" charset="-127"/>
              </a:rPr>
              <a:t>caption  </a:t>
            </a:r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나눔바른펜" charset="-127"/>
              <a:ea typeface="나눔바른펜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 smtClean="0">
                <a:latin typeface="나눔바른펜" charset="-127"/>
                <a:ea typeface="나눔바른펜" charset="-127"/>
              </a:rPr>
              <a:t>＊ </a:t>
            </a:r>
            <a:r>
              <a:rPr lang="en-US" altLang="ko-KR" sz="2800" b="1" dirty="0" smtClean="0">
                <a:latin typeface="나눔바른펜" charset="-127"/>
                <a:ea typeface="나눔바른펜" charset="-127"/>
              </a:rPr>
              <a:t>Oracle server </a:t>
            </a:r>
            <a:r>
              <a:rPr lang="ko-KR" altLang="en-US" sz="2800" b="1" dirty="0">
                <a:latin typeface="나눔바른펜" charset="-127"/>
                <a:ea typeface="나눔바른펜" charset="-127"/>
              </a:rPr>
              <a:t>와</a:t>
            </a:r>
            <a:r>
              <a:rPr lang="ko-KR" altLang="en-US" sz="2800" b="1" dirty="0" smtClean="0">
                <a:latin typeface="나눔바른펜" charset="-127"/>
                <a:ea typeface="나눔바른펜" charset="-127"/>
              </a:rPr>
              <a:t> </a:t>
            </a:r>
            <a:r>
              <a:rPr lang="en-US" altLang="ko-KR" sz="2800" b="1" dirty="0" smtClean="0">
                <a:latin typeface="나눔바른펜" charset="-127"/>
                <a:ea typeface="나눔바른펜" charset="-127"/>
              </a:rPr>
              <a:t>R </a:t>
            </a:r>
            <a:r>
              <a:rPr lang="ko-KR" altLang="en-US" sz="2800" b="1" dirty="0" smtClean="0">
                <a:latin typeface="나눔바른펜" charset="-127"/>
                <a:ea typeface="나눔바른펜" charset="-127"/>
              </a:rPr>
              <a:t>연결</a:t>
            </a:r>
            <a:endParaRPr lang="en-US" altLang="ko-KR" sz="2800" b="1" dirty="0" smtClean="0">
              <a:latin typeface="나눔바른펜" charset="-127"/>
              <a:ea typeface="나눔바른펜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  <a:latin typeface="나눔바른펜" charset="-127"/>
                <a:ea typeface="나눔바른펜" charset="-127"/>
              </a:rPr>
              <a:t>   -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바른펜" charset="-127"/>
                <a:ea typeface="나눔바른펜" charset="-127"/>
              </a:rPr>
              <a:t>R </a:t>
            </a:r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  <a:latin typeface="나눔바른펜" charset="-127"/>
                <a:ea typeface="나눔바른펜" charset="-127"/>
              </a:rPr>
              <a:t>java, R </a:t>
            </a:r>
            <a:r>
              <a:rPr lang="en-US" altLang="ko-KR" sz="2000" dirty="0" err="1" smtClean="0">
                <a:solidFill>
                  <a:schemeClr val="bg1">
                    <a:lumMod val="65000"/>
                  </a:schemeClr>
                </a:solidFill>
                <a:latin typeface="나눔바른펜" charset="-127"/>
                <a:ea typeface="나눔바른펜" charset="-127"/>
              </a:rPr>
              <a:t>jdbc</a:t>
            </a:r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나눔바른펜" charset="-127"/>
              <a:ea typeface="나눔바른펜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  <a:latin typeface="나눔바른펜" charset="-127"/>
                <a:ea typeface="나눔바른펜" charset="-127"/>
              </a:rPr>
              <a:t>   - https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바른펜" charset="-127"/>
                <a:ea typeface="나눔바른펜" charset="-127"/>
              </a:rPr>
              <a:t>://github.com/talot/Sangwon-Seo</a:t>
            </a:r>
            <a:endParaRPr lang="en-US" altLang="ko-KR" sz="2800" dirty="0">
              <a:latin typeface="나눔바른펜" charset="-127"/>
              <a:ea typeface="나눔바른펜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675" y="979595"/>
            <a:ext cx="6841327" cy="555899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357" y="979593"/>
            <a:ext cx="6873249" cy="5305919"/>
          </a:xfrm>
          <a:prstGeom prst="rect">
            <a:avLst/>
          </a:prstGeom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258" y="4859765"/>
            <a:ext cx="2444137" cy="1425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674" y="979592"/>
            <a:ext cx="5982363" cy="546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7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1496605" y="980728"/>
            <a:ext cx="9198790" cy="84164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755368" y="1110484"/>
            <a:ext cx="4648611" cy="662332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ctr"/>
            <a:r>
              <a:rPr lang="en-US" altLang="ko-KR" sz="3600" b="1" spc="-18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DB </a:t>
            </a:r>
            <a:r>
              <a:rPr lang="ko-KR" altLang="en-US" sz="3600" b="1" spc="-18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구현 과정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186917" y="288688"/>
            <a:ext cx="3783341" cy="611933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2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개발 </a:t>
            </a:r>
            <a:r>
              <a:rPr lang="ko-KR" alt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구현</a:t>
            </a:r>
            <a:r>
              <a:rPr lang="en-US" altLang="ko-KR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DB </a:t>
            </a:r>
            <a:r>
              <a:rPr lang="ko-KR" altLang="en-US" sz="2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구현과정</a:t>
            </a:r>
            <a:endParaRPr lang="ko-KR" altLang="en-US" sz="2400" spc="-150" dirty="0">
              <a:solidFill>
                <a:schemeClr val="tx1">
                  <a:lumMod val="50000"/>
                  <a:lumOff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495675" y="317263"/>
            <a:ext cx="624865" cy="662332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altLang="ko-KR" sz="36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orean Black" pitchFamily="34" charset="-127"/>
                <a:ea typeface="Noto Sans Korean Black" pitchFamily="34" charset="-127"/>
              </a:rPr>
              <a:t>3</a:t>
            </a:r>
            <a:endParaRPr lang="en-US" altLang="ko-KR" sz="3600" spc="-150" dirty="0">
              <a:solidFill>
                <a:schemeClr val="tx1">
                  <a:lumMod val="50000"/>
                  <a:lumOff val="50000"/>
                </a:schemeClr>
              </a:solidFill>
              <a:latin typeface="Noto Sans Korean Black" pitchFamily="34" charset="-127"/>
              <a:ea typeface="Noto Sans Korean Black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" b="-1"/>
          <a:stretch/>
        </p:blipFill>
        <p:spPr>
          <a:xfrm>
            <a:off x="1808107" y="1902475"/>
            <a:ext cx="8623300" cy="484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3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1098</Words>
  <Application>Microsoft Office PowerPoint</Application>
  <PresentationFormat>와이드스크린</PresentationFormat>
  <Paragraphs>186</Paragraphs>
  <Slides>16</Slides>
  <Notes>8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Noto Sans Korean Black</vt:lpstr>
      <vt:lpstr>나눔바른펜</vt:lpstr>
      <vt:lpstr>맑은 고딕</vt:lpstr>
      <vt:lpstr>Arial</vt:lpstr>
      <vt:lpstr>Office 테마</vt:lpstr>
      <vt:lpstr>포장기 셸 개체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student</dc:creator>
  <cp:lastModifiedBy>student</cp:lastModifiedBy>
  <cp:revision>27</cp:revision>
  <dcterms:created xsi:type="dcterms:W3CDTF">2017-09-24T01:41:32Z</dcterms:created>
  <dcterms:modified xsi:type="dcterms:W3CDTF">2017-09-24T06:37:54Z</dcterms:modified>
</cp:coreProperties>
</file>